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98" r:id="rId4"/>
    <p:sldId id="258" r:id="rId5"/>
    <p:sldId id="259" r:id="rId6"/>
    <p:sldId id="299" r:id="rId7"/>
    <p:sldId id="261" r:id="rId8"/>
    <p:sldId id="262" r:id="rId9"/>
    <p:sldId id="263" r:id="rId10"/>
    <p:sldId id="265" r:id="rId11"/>
    <p:sldId id="267" r:id="rId12"/>
    <p:sldId id="269" r:id="rId13"/>
    <p:sldId id="270" r:id="rId14"/>
    <p:sldId id="271" r:id="rId15"/>
    <p:sldId id="272" r:id="rId16"/>
    <p:sldId id="273" r:id="rId17"/>
    <p:sldId id="300" r:id="rId18"/>
    <p:sldId id="274" r:id="rId19"/>
    <p:sldId id="301" r:id="rId20"/>
    <p:sldId id="275" r:id="rId21"/>
    <p:sldId id="277" r:id="rId22"/>
    <p:sldId id="279" r:id="rId23"/>
    <p:sldId id="282" r:id="rId24"/>
    <p:sldId id="283" r:id="rId25"/>
    <p:sldId id="284" r:id="rId26"/>
    <p:sldId id="303" r:id="rId27"/>
    <p:sldId id="306" r:id="rId28"/>
    <p:sldId id="304" r:id="rId29"/>
    <p:sldId id="307" r:id="rId30"/>
    <p:sldId id="308" r:id="rId31"/>
    <p:sldId id="309" r:id="rId32"/>
    <p:sldId id="290" r:id="rId33"/>
    <p:sldId id="310" r:id="rId34"/>
    <p:sldId id="311" r:id="rId35"/>
    <p:sldId id="312" r:id="rId36"/>
    <p:sldId id="313" r:id="rId37"/>
    <p:sldId id="314" r:id="rId38"/>
    <p:sldId id="316" r:id="rId39"/>
    <p:sldId id="315" r:id="rId40"/>
    <p:sldId id="317" r:id="rId41"/>
  </p:sldIdLst>
  <p:sldSz cx="12192000" cy="6858000"/>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1" d="100"/>
          <a:sy n="91" d="100"/>
        </p:scale>
        <p:origin x="53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E9387C-6D6A-44B8-AF1A-FC1F29ADC9DA}" type="doc">
      <dgm:prSet loTypeId="urn:microsoft.com/office/officeart/2005/8/layout/vList2" loCatId="list" qsTypeId="urn:microsoft.com/office/officeart/2005/8/quickstyle/simple1" qsCatId="simple" csTypeId="urn:microsoft.com/office/officeart/2005/8/colors/accent2_1" csCatId="accent2"/>
      <dgm:spPr/>
      <dgm:t>
        <a:bodyPr/>
        <a:lstStyle/>
        <a:p>
          <a:endParaRPr lang="en-US"/>
        </a:p>
      </dgm:t>
    </dgm:pt>
    <dgm:pt modelId="{CC265427-9330-46C8-901F-36D32B6D9E8D}">
      <dgm:prSet custT="1"/>
      <dgm:spPr/>
      <dgm:t>
        <a:bodyPr/>
        <a:lstStyle/>
        <a:p>
          <a:r>
            <a:rPr lang="ms-MY" sz="1600" dirty="0"/>
            <a:t>Agensi Kelayakan Malaysia (2018). Malaysia Qualifications Framework,</a:t>
          </a:r>
          <a:r>
            <a:rPr lang="ms-MY" sz="1600" i="1" dirty="0"/>
            <a:t>MQF Edisi Kedua.</a:t>
          </a:r>
          <a:r>
            <a:rPr lang="ms-MY" sz="1600" dirty="0"/>
            <a:t> Petaling Jaya: Agensi Kelayakan Malaysia.</a:t>
          </a:r>
          <a:endParaRPr lang="en-US" sz="1600" dirty="0"/>
        </a:p>
      </dgm:t>
    </dgm:pt>
    <dgm:pt modelId="{A4D3045F-95CD-4AB9-9ED6-EB0DEAD7AB7D}" type="parTrans" cxnId="{595577DC-9ACC-409F-A7CE-970629CA75DA}">
      <dgm:prSet/>
      <dgm:spPr/>
      <dgm:t>
        <a:bodyPr/>
        <a:lstStyle/>
        <a:p>
          <a:endParaRPr lang="en-US" sz="1600"/>
        </a:p>
      </dgm:t>
    </dgm:pt>
    <dgm:pt modelId="{4CB55769-6ABE-4279-8EB5-100174444344}" type="sibTrans" cxnId="{595577DC-9ACC-409F-A7CE-970629CA75DA}">
      <dgm:prSet/>
      <dgm:spPr/>
      <dgm:t>
        <a:bodyPr/>
        <a:lstStyle/>
        <a:p>
          <a:endParaRPr lang="en-US" sz="1600"/>
        </a:p>
      </dgm:t>
    </dgm:pt>
    <dgm:pt modelId="{DDFBBD4E-AEF4-4594-8130-7A7CBF6C7EDB}">
      <dgm:prSet custT="1"/>
      <dgm:spPr/>
      <dgm:t>
        <a:bodyPr/>
        <a:lstStyle/>
        <a:p>
          <a:r>
            <a:rPr lang="ms-MY" sz="1600" dirty="0"/>
            <a:t>Code of Practice for Programme Acreditation (COPPA) Edisi 2</a:t>
          </a:r>
          <a:endParaRPr lang="en-US" sz="1600" dirty="0"/>
        </a:p>
      </dgm:t>
    </dgm:pt>
    <dgm:pt modelId="{4C6498F9-6D12-40B9-ADCB-91E6CD53DC77}" type="parTrans" cxnId="{B2C5F5ED-649E-4404-8EDF-CCDD51E08E65}">
      <dgm:prSet/>
      <dgm:spPr/>
      <dgm:t>
        <a:bodyPr/>
        <a:lstStyle/>
        <a:p>
          <a:endParaRPr lang="en-US" sz="1600"/>
        </a:p>
      </dgm:t>
    </dgm:pt>
    <dgm:pt modelId="{E2C8B70D-3EBD-4D7A-B067-2E9A0EF3D2DA}" type="sibTrans" cxnId="{B2C5F5ED-649E-4404-8EDF-CCDD51E08E65}">
      <dgm:prSet/>
      <dgm:spPr/>
      <dgm:t>
        <a:bodyPr/>
        <a:lstStyle/>
        <a:p>
          <a:endParaRPr lang="en-US" sz="1600"/>
        </a:p>
      </dgm:t>
    </dgm:pt>
    <dgm:pt modelId="{8E1B75C0-FBEB-43B8-A282-4576D53E08B7}">
      <dgm:prSet custT="1"/>
      <dgm:spPr/>
      <dgm:t>
        <a:bodyPr/>
        <a:lstStyle/>
        <a:p>
          <a:r>
            <a:rPr lang="ms-MY" sz="1600"/>
            <a:t>Kementerian Pengajian Tinggi (2010). </a:t>
          </a:r>
          <a:r>
            <a:rPr lang="ms-MY" sz="1600" i="1"/>
            <a:t>National Education Code Manual.</a:t>
          </a:r>
          <a:r>
            <a:rPr lang="ms-MY" sz="1600"/>
            <a:t> Putrajaya: Kementerian Pengajian Tinggi.</a:t>
          </a:r>
          <a:endParaRPr lang="en-US" sz="1600"/>
        </a:p>
      </dgm:t>
    </dgm:pt>
    <dgm:pt modelId="{BB0D5B75-EF64-4201-AF45-9234FF084C21}" type="parTrans" cxnId="{EC89868A-A439-436A-9FB7-0EC26E075AC6}">
      <dgm:prSet/>
      <dgm:spPr/>
      <dgm:t>
        <a:bodyPr/>
        <a:lstStyle/>
        <a:p>
          <a:endParaRPr lang="en-US" sz="1600"/>
        </a:p>
      </dgm:t>
    </dgm:pt>
    <dgm:pt modelId="{1A100872-1C75-49AA-BBC1-A183E6593C46}" type="sibTrans" cxnId="{EC89868A-A439-436A-9FB7-0EC26E075AC6}">
      <dgm:prSet/>
      <dgm:spPr/>
      <dgm:t>
        <a:bodyPr/>
        <a:lstStyle/>
        <a:p>
          <a:endParaRPr lang="en-US" sz="1600"/>
        </a:p>
      </dgm:t>
    </dgm:pt>
    <dgm:pt modelId="{A706A583-ADF3-4037-9042-07545E562ABD}">
      <dgm:prSet custT="1"/>
      <dgm:spPr/>
      <dgm:t>
        <a:bodyPr/>
        <a:lstStyle/>
        <a:p>
          <a:r>
            <a:rPr lang="ms-MY" sz="1600"/>
            <a:t>Jabatan Pendidikan Tinggi (2016). </a:t>
          </a:r>
          <a:r>
            <a:rPr lang="ms-MY" sz="1600" i="1"/>
            <a:t>Garis Panduan Mata Pelajaran Umum (MPU) Edisi Kedua.</a:t>
          </a:r>
          <a:r>
            <a:rPr lang="ms-MY" sz="1600"/>
            <a:t> Putrajaya: Jabatan Pendidikan Tinggi.</a:t>
          </a:r>
          <a:endParaRPr lang="en-US" sz="1600"/>
        </a:p>
      </dgm:t>
    </dgm:pt>
    <dgm:pt modelId="{C2ECEC10-B4FC-4C7E-9BCB-8E0EBAE26996}" type="parTrans" cxnId="{5EFFC4BD-EC26-440A-8032-B7F9DA13ED3D}">
      <dgm:prSet/>
      <dgm:spPr/>
      <dgm:t>
        <a:bodyPr/>
        <a:lstStyle/>
        <a:p>
          <a:endParaRPr lang="en-US" sz="1600"/>
        </a:p>
      </dgm:t>
    </dgm:pt>
    <dgm:pt modelId="{2B4915CE-D508-4171-B43E-DC419FD61406}" type="sibTrans" cxnId="{5EFFC4BD-EC26-440A-8032-B7F9DA13ED3D}">
      <dgm:prSet/>
      <dgm:spPr/>
      <dgm:t>
        <a:bodyPr/>
        <a:lstStyle/>
        <a:p>
          <a:endParaRPr lang="en-US" sz="1600"/>
        </a:p>
      </dgm:t>
    </dgm:pt>
    <dgm:pt modelId="{3F27F2DB-25B7-4B37-9A97-2E8F592DE816}">
      <dgm:prSet custT="1"/>
      <dgm:spPr/>
      <dgm:t>
        <a:bodyPr/>
        <a:lstStyle/>
        <a:p>
          <a:r>
            <a:rPr lang="ms-MY" sz="1600"/>
            <a:t>Dasar Jaminan Kualiti Pendidikan Tinggi MQA dan JKPT, KPM (PT)</a:t>
          </a:r>
          <a:endParaRPr lang="en-US" sz="1600"/>
        </a:p>
      </dgm:t>
    </dgm:pt>
    <dgm:pt modelId="{E373B1C4-64F7-4F3A-A6A0-33B25BECF06E}" type="parTrans" cxnId="{815249B9-CB15-4EDE-BBFB-486F15F3EDC9}">
      <dgm:prSet/>
      <dgm:spPr/>
      <dgm:t>
        <a:bodyPr/>
        <a:lstStyle/>
        <a:p>
          <a:endParaRPr lang="en-US" sz="1600"/>
        </a:p>
      </dgm:t>
    </dgm:pt>
    <dgm:pt modelId="{4D21D79C-743E-4911-9C51-8100B901F360}" type="sibTrans" cxnId="{815249B9-CB15-4EDE-BBFB-486F15F3EDC9}">
      <dgm:prSet/>
      <dgm:spPr/>
      <dgm:t>
        <a:bodyPr/>
        <a:lstStyle/>
        <a:p>
          <a:endParaRPr lang="en-US" sz="1600"/>
        </a:p>
      </dgm:t>
    </dgm:pt>
    <dgm:pt modelId="{0509666C-99A2-4DCE-893D-4F40DB64776E}">
      <dgm:prSet custT="1"/>
      <dgm:spPr/>
      <dgm:t>
        <a:bodyPr/>
        <a:lstStyle/>
        <a:p>
          <a:r>
            <a:rPr lang="ms-MY" sz="1600"/>
            <a:t>Standard Program MQA</a:t>
          </a:r>
          <a:endParaRPr lang="en-US" sz="1600"/>
        </a:p>
      </dgm:t>
    </dgm:pt>
    <dgm:pt modelId="{7D82D2A7-002C-444A-8030-FDFC638E5772}" type="parTrans" cxnId="{EE3CC16A-AA24-4C04-AD37-D00A306F82AC}">
      <dgm:prSet/>
      <dgm:spPr/>
      <dgm:t>
        <a:bodyPr/>
        <a:lstStyle/>
        <a:p>
          <a:endParaRPr lang="en-US" sz="1600"/>
        </a:p>
      </dgm:t>
    </dgm:pt>
    <dgm:pt modelId="{1C446379-2D57-4B54-A915-2EA7303A710C}" type="sibTrans" cxnId="{EE3CC16A-AA24-4C04-AD37-D00A306F82AC}">
      <dgm:prSet/>
      <dgm:spPr/>
      <dgm:t>
        <a:bodyPr/>
        <a:lstStyle/>
        <a:p>
          <a:endParaRPr lang="en-US" sz="1600"/>
        </a:p>
      </dgm:t>
    </dgm:pt>
    <dgm:pt modelId="{161CBC18-563D-4C62-9653-1B6E5643105F}">
      <dgm:prSet custT="1"/>
      <dgm:spPr/>
      <dgm:t>
        <a:bodyPr/>
        <a:lstStyle/>
        <a:p>
          <a:r>
            <a:rPr lang="ms-MY" sz="1600"/>
            <a:t>Manual Badan Profesional</a:t>
          </a:r>
          <a:endParaRPr lang="en-US" sz="1600"/>
        </a:p>
      </dgm:t>
    </dgm:pt>
    <dgm:pt modelId="{4920BF81-3F76-421C-96B1-9A31DCE6CD32}" type="parTrans" cxnId="{5E21AEA6-EF8F-465A-B3D2-FD1C61B215E1}">
      <dgm:prSet/>
      <dgm:spPr/>
      <dgm:t>
        <a:bodyPr/>
        <a:lstStyle/>
        <a:p>
          <a:endParaRPr lang="en-US" sz="1600"/>
        </a:p>
      </dgm:t>
    </dgm:pt>
    <dgm:pt modelId="{5D1897B6-6F72-47D1-B3C6-C02CCA9A62AE}" type="sibTrans" cxnId="{5E21AEA6-EF8F-465A-B3D2-FD1C61B215E1}">
      <dgm:prSet/>
      <dgm:spPr/>
      <dgm:t>
        <a:bodyPr/>
        <a:lstStyle/>
        <a:p>
          <a:endParaRPr lang="en-US" sz="1600"/>
        </a:p>
      </dgm:t>
    </dgm:pt>
    <dgm:pt modelId="{826872EF-102D-4F1B-81AB-8B69AC802913}">
      <dgm:prSet custT="1"/>
      <dgm:spPr/>
      <dgm:t>
        <a:bodyPr/>
        <a:lstStyle/>
        <a:p>
          <a:r>
            <a:rPr lang="ms-MY" sz="1600"/>
            <a:t>Surat Pekeliling, Makluman JKPT, KPM (PT) dan MQA</a:t>
          </a:r>
          <a:endParaRPr lang="en-US" sz="1600"/>
        </a:p>
      </dgm:t>
    </dgm:pt>
    <dgm:pt modelId="{1146DF34-D4FD-4288-BA0B-495EF36F282C}" type="parTrans" cxnId="{73A19431-65EA-4179-ACF3-45D0736FA3D8}">
      <dgm:prSet/>
      <dgm:spPr/>
      <dgm:t>
        <a:bodyPr/>
        <a:lstStyle/>
        <a:p>
          <a:endParaRPr lang="en-US" sz="1600"/>
        </a:p>
      </dgm:t>
    </dgm:pt>
    <dgm:pt modelId="{B24E796C-2F55-4EFE-92CB-217ECF7948FE}" type="sibTrans" cxnId="{73A19431-65EA-4179-ACF3-45D0736FA3D8}">
      <dgm:prSet/>
      <dgm:spPr/>
      <dgm:t>
        <a:bodyPr/>
        <a:lstStyle/>
        <a:p>
          <a:endParaRPr lang="en-US" sz="1600"/>
        </a:p>
      </dgm:t>
    </dgm:pt>
    <dgm:pt modelId="{97991BB1-7B7A-49E9-8BCA-16A7BABE7B7D}">
      <dgm:prSet custT="1"/>
      <dgm:spPr/>
      <dgm:t>
        <a:bodyPr/>
        <a:lstStyle/>
        <a:p>
          <a:r>
            <a:rPr lang="ms-MY" sz="1600"/>
            <a:t>Surat Pekeliling, Makluman dan Advisory Note MQA </a:t>
          </a:r>
          <a:endParaRPr lang="en-US" sz="1600"/>
        </a:p>
      </dgm:t>
    </dgm:pt>
    <dgm:pt modelId="{5317B3A4-8087-45EE-B450-65AB230EFBA0}" type="parTrans" cxnId="{4269DBFE-DC51-484B-BF59-C31FD361BF2A}">
      <dgm:prSet/>
      <dgm:spPr/>
      <dgm:t>
        <a:bodyPr/>
        <a:lstStyle/>
        <a:p>
          <a:endParaRPr lang="en-US" sz="1600"/>
        </a:p>
      </dgm:t>
    </dgm:pt>
    <dgm:pt modelId="{74E7FD3A-9612-43C9-814A-5F23C8830E3B}" type="sibTrans" cxnId="{4269DBFE-DC51-484B-BF59-C31FD361BF2A}">
      <dgm:prSet/>
      <dgm:spPr/>
      <dgm:t>
        <a:bodyPr/>
        <a:lstStyle/>
        <a:p>
          <a:endParaRPr lang="en-US" sz="1600"/>
        </a:p>
      </dgm:t>
    </dgm:pt>
    <dgm:pt modelId="{921C49EA-E33E-4EA5-ADE6-80BEB5D5B2C4}">
      <dgm:prSet custT="1"/>
      <dgm:spPr/>
      <dgm:t>
        <a:bodyPr/>
        <a:lstStyle/>
        <a:p>
          <a:r>
            <a:rPr lang="ms-MY" sz="1600"/>
            <a:t>Garis-garis Panduan Amalan Baik MQA </a:t>
          </a:r>
          <a:endParaRPr lang="en-US" sz="1600"/>
        </a:p>
      </dgm:t>
    </dgm:pt>
    <dgm:pt modelId="{58B80265-C307-44BA-9723-0E1E2EB44FDA}" type="parTrans" cxnId="{0FED9A43-2D64-4F23-B47E-98AAB1E7E25E}">
      <dgm:prSet/>
      <dgm:spPr/>
      <dgm:t>
        <a:bodyPr/>
        <a:lstStyle/>
        <a:p>
          <a:endParaRPr lang="en-US" sz="1600"/>
        </a:p>
      </dgm:t>
    </dgm:pt>
    <dgm:pt modelId="{C8E485AC-8FE7-442F-A4DA-E2B303EC4559}" type="sibTrans" cxnId="{0FED9A43-2D64-4F23-B47E-98AAB1E7E25E}">
      <dgm:prSet/>
      <dgm:spPr/>
      <dgm:t>
        <a:bodyPr/>
        <a:lstStyle/>
        <a:p>
          <a:endParaRPr lang="en-US" sz="1600"/>
        </a:p>
      </dgm:t>
    </dgm:pt>
    <dgm:pt modelId="{9F9D49B8-04EB-4142-9BCF-7484C9FF6286}">
      <dgm:prSet custT="1"/>
      <dgm:spPr/>
      <dgm:t>
        <a:bodyPr/>
        <a:lstStyle/>
        <a:p>
          <a:r>
            <a:rPr lang="ms-MY" sz="1600"/>
            <a:t>Universiti Putra Malaysia (2015</a:t>
          </a:r>
          <a:r>
            <a:rPr lang="ms-MY" sz="1600" i="1"/>
            <a:t>). Guideline for The Implementation of High-Impact Educational Practices in the Curriculum (HIEPS).</a:t>
          </a:r>
          <a:r>
            <a:rPr lang="ms-MY" sz="1600"/>
            <a:t> Serdang: Malaysian Higher Education Teaching and Learning Council (MAGNETIC).</a:t>
          </a:r>
          <a:endParaRPr lang="en-US" sz="1600"/>
        </a:p>
      </dgm:t>
    </dgm:pt>
    <dgm:pt modelId="{70247B4F-B603-42D8-8477-BEF49DB350AC}" type="parTrans" cxnId="{4829F58F-1DE3-4C46-ACDA-FD9CDBB54022}">
      <dgm:prSet/>
      <dgm:spPr/>
      <dgm:t>
        <a:bodyPr/>
        <a:lstStyle/>
        <a:p>
          <a:endParaRPr lang="en-US" sz="1600"/>
        </a:p>
      </dgm:t>
    </dgm:pt>
    <dgm:pt modelId="{55EB08FE-4AD8-421A-BA9F-C639DE9CBD37}" type="sibTrans" cxnId="{4829F58F-1DE3-4C46-ACDA-FD9CDBB54022}">
      <dgm:prSet/>
      <dgm:spPr/>
      <dgm:t>
        <a:bodyPr/>
        <a:lstStyle/>
        <a:p>
          <a:endParaRPr lang="en-US" sz="1600"/>
        </a:p>
      </dgm:t>
    </dgm:pt>
    <dgm:pt modelId="{19C9F60B-DED9-4A11-95B1-B1E6D70D57F0}" type="pres">
      <dgm:prSet presAssocID="{49E9387C-6D6A-44B8-AF1A-FC1F29ADC9DA}" presName="linear" presStyleCnt="0">
        <dgm:presLayoutVars>
          <dgm:animLvl val="lvl"/>
          <dgm:resizeHandles val="exact"/>
        </dgm:presLayoutVars>
      </dgm:prSet>
      <dgm:spPr/>
      <dgm:t>
        <a:bodyPr/>
        <a:lstStyle/>
        <a:p>
          <a:endParaRPr lang="en-US"/>
        </a:p>
      </dgm:t>
    </dgm:pt>
    <dgm:pt modelId="{A92EAB9C-BBBA-498A-9009-16945F9EF5BF}" type="pres">
      <dgm:prSet presAssocID="{CC265427-9330-46C8-901F-36D32B6D9E8D}" presName="parentText" presStyleLbl="node1" presStyleIdx="0" presStyleCnt="11">
        <dgm:presLayoutVars>
          <dgm:chMax val="0"/>
          <dgm:bulletEnabled val="1"/>
        </dgm:presLayoutVars>
      </dgm:prSet>
      <dgm:spPr/>
      <dgm:t>
        <a:bodyPr/>
        <a:lstStyle/>
        <a:p>
          <a:endParaRPr lang="en-US"/>
        </a:p>
      </dgm:t>
    </dgm:pt>
    <dgm:pt modelId="{C084D1FD-1A31-4E02-9F05-365227F2DDB6}" type="pres">
      <dgm:prSet presAssocID="{4CB55769-6ABE-4279-8EB5-100174444344}" presName="spacer" presStyleCnt="0"/>
      <dgm:spPr/>
    </dgm:pt>
    <dgm:pt modelId="{19727ACC-5E26-4DED-A8B0-6344C58EB176}" type="pres">
      <dgm:prSet presAssocID="{DDFBBD4E-AEF4-4594-8130-7A7CBF6C7EDB}" presName="parentText" presStyleLbl="node1" presStyleIdx="1" presStyleCnt="11">
        <dgm:presLayoutVars>
          <dgm:chMax val="0"/>
          <dgm:bulletEnabled val="1"/>
        </dgm:presLayoutVars>
      </dgm:prSet>
      <dgm:spPr/>
      <dgm:t>
        <a:bodyPr/>
        <a:lstStyle/>
        <a:p>
          <a:endParaRPr lang="en-US"/>
        </a:p>
      </dgm:t>
    </dgm:pt>
    <dgm:pt modelId="{9CC0E433-D89D-4C40-8195-FE6009231254}" type="pres">
      <dgm:prSet presAssocID="{E2C8B70D-3EBD-4D7A-B067-2E9A0EF3D2DA}" presName="spacer" presStyleCnt="0"/>
      <dgm:spPr/>
    </dgm:pt>
    <dgm:pt modelId="{DBF2EFA3-52BA-447F-9259-BC1DF03D85C8}" type="pres">
      <dgm:prSet presAssocID="{8E1B75C0-FBEB-43B8-A282-4576D53E08B7}" presName="parentText" presStyleLbl="node1" presStyleIdx="2" presStyleCnt="11">
        <dgm:presLayoutVars>
          <dgm:chMax val="0"/>
          <dgm:bulletEnabled val="1"/>
        </dgm:presLayoutVars>
      </dgm:prSet>
      <dgm:spPr/>
      <dgm:t>
        <a:bodyPr/>
        <a:lstStyle/>
        <a:p>
          <a:endParaRPr lang="en-US"/>
        </a:p>
      </dgm:t>
    </dgm:pt>
    <dgm:pt modelId="{4EC1D919-B822-4A80-B158-D4B02F23DC8C}" type="pres">
      <dgm:prSet presAssocID="{1A100872-1C75-49AA-BBC1-A183E6593C46}" presName="spacer" presStyleCnt="0"/>
      <dgm:spPr/>
    </dgm:pt>
    <dgm:pt modelId="{4A729F69-23CD-427E-ADA5-F3E1372DBD01}" type="pres">
      <dgm:prSet presAssocID="{A706A583-ADF3-4037-9042-07545E562ABD}" presName="parentText" presStyleLbl="node1" presStyleIdx="3" presStyleCnt="11">
        <dgm:presLayoutVars>
          <dgm:chMax val="0"/>
          <dgm:bulletEnabled val="1"/>
        </dgm:presLayoutVars>
      </dgm:prSet>
      <dgm:spPr/>
      <dgm:t>
        <a:bodyPr/>
        <a:lstStyle/>
        <a:p>
          <a:endParaRPr lang="en-US"/>
        </a:p>
      </dgm:t>
    </dgm:pt>
    <dgm:pt modelId="{8A956B4D-690E-4974-A1C6-D05C840D5473}" type="pres">
      <dgm:prSet presAssocID="{2B4915CE-D508-4171-B43E-DC419FD61406}" presName="spacer" presStyleCnt="0"/>
      <dgm:spPr/>
    </dgm:pt>
    <dgm:pt modelId="{D80D117B-20DC-41C8-A54D-659D2C2B5BD7}" type="pres">
      <dgm:prSet presAssocID="{3F27F2DB-25B7-4B37-9A97-2E8F592DE816}" presName="parentText" presStyleLbl="node1" presStyleIdx="4" presStyleCnt="11">
        <dgm:presLayoutVars>
          <dgm:chMax val="0"/>
          <dgm:bulletEnabled val="1"/>
        </dgm:presLayoutVars>
      </dgm:prSet>
      <dgm:spPr/>
      <dgm:t>
        <a:bodyPr/>
        <a:lstStyle/>
        <a:p>
          <a:endParaRPr lang="en-US"/>
        </a:p>
      </dgm:t>
    </dgm:pt>
    <dgm:pt modelId="{A9270BCE-D919-434D-924D-1DFD3E889734}" type="pres">
      <dgm:prSet presAssocID="{4D21D79C-743E-4911-9C51-8100B901F360}" presName="spacer" presStyleCnt="0"/>
      <dgm:spPr/>
    </dgm:pt>
    <dgm:pt modelId="{BBE4FA25-FD2A-4E28-9B3B-4B3E94219204}" type="pres">
      <dgm:prSet presAssocID="{0509666C-99A2-4DCE-893D-4F40DB64776E}" presName="parentText" presStyleLbl="node1" presStyleIdx="5" presStyleCnt="11">
        <dgm:presLayoutVars>
          <dgm:chMax val="0"/>
          <dgm:bulletEnabled val="1"/>
        </dgm:presLayoutVars>
      </dgm:prSet>
      <dgm:spPr/>
      <dgm:t>
        <a:bodyPr/>
        <a:lstStyle/>
        <a:p>
          <a:endParaRPr lang="en-US"/>
        </a:p>
      </dgm:t>
    </dgm:pt>
    <dgm:pt modelId="{7744109D-3ECC-4D80-9F79-3FB68B4E52FE}" type="pres">
      <dgm:prSet presAssocID="{1C446379-2D57-4B54-A915-2EA7303A710C}" presName="spacer" presStyleCnt="0"/>
      <dgm:spPr/>
    </dgm:pt>
    <dgm:pt modelId="{B59952F4-B050-4D7B-BCC1-3A21885429D8}" type="pres">
      <dgm:prSet presAssocID="{161CBC18-563D-4C62-9653-1B6E5643105F}" presName="parentText" presStyleLbl="node1" presStyleIdx="6" presStyleCnt="11">
        <dgm:presLayoutVars>
          <dgm:chMax val="0"/>
          <dgm:bulletEnabled val="1"/>
        </dgm:presLayoutVars>
      </dgm:prSet>
      <dgm:spPr/>
      <dgm:t>
        <a:bodyPr/>
        <a:lstStyle/>
        <a:p>
          <a:endParaRPr lang="en-US"/>
        </a:p>
      </dgm:t>
    </dgm:pt>
    <dgm:pt modelId="{7B288724-4EBC-4875-BE2A-3DF5CA9E22FB}" type="pres">
      <dgm:prSet presAssocID="{5D1897B6-6F72-47D1-B3C6-C02CCA9A62AE}" presName="spacer" presStyleCnt="0"/>
      <dgm:spPr/>
    </dgm:pt>
    <dgm:pt modelId="{EB59F83D-029A-4061-B926-7B72E6BA2D68}" type="pres">
      <dgm:prSet presAssocID="{826872EF-102D-4F1B-81AB-8B69AC802913}" presName="parentText" presStyleLbl="node1" presStyleIdx="7" presStyleCnt="11">
        <dgm:presLayoutVars>
          <dgm:chMax val="0"/>
          <dgm:bulletEnabled val="1"/>
        </dgm:presLayoutVars>
      </dgm:prSet>
      <dgm:spPr/>
      <dgm:t>
        <a:bodyPr/>
        <a:lstStyle/>
        <a:p>
          <a:endParaRPr lang="en-US"/>
        </a:p>
      </dgm:t>
    </dgm:pt>
    <dgm:pt modelId="{B2115D63-C13D-4D8E-9436-BC3F58F70A6A}" type="pres">
      <dgm:prSet presAssocID="{B24E796C-2F55-4EFE-92CB-217ECF7948FE}" presName="spacer" presStyleCnt="0"/>
      <dgm:spPr/>
    </dgm:pt>
    <dgm:pt modelId="{C6687571-B315-4EE8-A513-041602E55884}" type="pres">
      <dgm:prSet presAssocID="{97991BB1-7B7A-49E9-8BCA-16A7BABE7B7D}" presName="parentText" presStyleLbl="node1" presStyleIdx="8" presStyleCnt="11">
        <dgm:presLayoutVars>
          <dgm:chMax val="0"/>
          <dgm:bulletEnabled val="1"/>
        </dgm:presLayoutVars>
      </dgm:prSet>
      <dgm:spPr/>
      <dgm:t>
        <a:bodyPr/>
        <a:lstStyle/>
        <a:p>
          <a:endParaRPr lang="en-US"/>
        </a:p>
      </dgm:t>
    </dgm:pt>
    <dgm:pt modelId="{D9FE6A89-211B-4F3D-96D0-D6A7E3097DCC}" type="pres">
      <dgm:prSet presAssocID="{74E7FD3A-9612-43C9-814A-5F23C8830E3B}" presName="spacer" presStyleCnt="0"/>
      <dgm:spPr/>
    </dgm:pt>
    <dgm:pt modelId="{5ACAB0EC-98F7-49A5-888B-512B76B11DBE}" type="pres">
      <dgm:prSet presAssocID="{921C49EA-E33E-4EA5-ADE6-80BEB5D5B2C4}" presName="parentText" presStyleLbl="node1" presStyleIdx="9" presStyleCnt="11">
        <dgm:presLayoutVars>
          <dgm:chMax val="0"/>
          <dgm:bulletEnabled val="1"/>
        </dgm:presLayoutVars>
      </dgm:prSet>
      <dgm:spPr/>
      <dgm:t>
        <a:bodyPr/>
        <a:lstStyle/>
        <a:p>
          <a:endParaRPr lang="en-US"/>
        </a:p>
      </dgm:t>
    </dgm:pt>
    <dgm:pt modelId="{D0F2D612-C5F8-4BA9-BF91-1807076A43D1}" type="pres">
      <dgm:prSet presAssocID="{C8E485AC-8FE7-442F-A4DA-E2B303EC4559}" presName="spacer" presStyleCnt="0"/>
      <dgm:spPr/>
    </dgm:pt>
    <dgm:pt modelId="{FFE175F3-16EF-42EF-9BFE-B4CDF12537CB}" type="pres">
      <dgm:prSet presAssocID="{9F9D49B8-04EB-4142-9BCF-7484C9FF6286}" presName="parentText" presStyleLbl="node1" presStyleIdx="10" presStyleCnt="11">
        <dgm:presLayoutVars>
          <dgm:chMax val="0"/>
          <dgm:bulletEnabled val="1"/>
        </dgm:presLayoutVars>
      </dgm:prSet>
      <dgm:spPr/>
      <dgm:t>
        <a:bodyPr/>
        <a:lstStyle/>
        <a:p>
          <a:endParaRPr lang="en-US"/>
        </a:p>
      </dgm:t>
    </dgm:pt>
  </dgm:ptLst>
  <dgm:cxnLst>
    <dgm:cxn modelId="{73A19431-65EA-4179-ACF3-45D0736FA3D8}" srcId="{49E9387C-6D6A-44B8-AF1A-FC1F29ADC9DA}" destId="{826872EF-102D-4F1B-81AB-8B69AC802913}" srcOrd="7" destOrd="0" parTransId="{1146DF34-D4FD-4288-BA0B-495EF36F282C}" sibTransId="{B24E796C-2F55-4EFE-92CB-217ECF7948FE}"/>
    <dgm:cxn modelId="{9791B505-B167-4A2B-A190-8520CFC1D00E}" type="presOf" srcId="{8E1B75C0-FBEB-43B8-A282-4576D53E08B7}" destId="{DBF2EFA3-52BA-447F-9259-BC1DF03D85C8}" srcOrd="0" destOrd="0" presId="urn:microsoft.com/office/officeart/2005/8/layout/vList2"/>
    <dgm:cxn modelId="{EE3CC16A-AA24-4C04-AD37-D00A306F82AC}" srcId="{49E9387C-6D6A-44B8-AF1A-FC1F29ADC9DA}" destId="{0509666C-99A2-4DCE-893D-4F40DB64776E}" srcOrd="5" destOrd="0" parTransId="{7D82D2A7-002C-444A-8030-FDFC638E5772}" sibTransId="{1C446379-2D57-4B54-A915-2EA7303A710C}"/>
    <dgm:cxn modelId="{412BFA49-D4C3-41B8-83AB-4699E120FC9A}" type="presOf" srcId="{0509666C-99A2-4DCE-893D-4F40DB64776E}" destId="{BBE4FA25-FD2A-4E28-9B3B-4B3E94219204}" srcOrd="0" destOrd="0" presId="urn:microsoft.com/office/officeart/2005/8/layout/vList2"/>
    <dgm:cxn modelId="{EE00BA5E-F794-4645-AE34-6FF982804369}" type="presOf" srcId="{9F9D49B8-04EB-4142-9BCF-7484C9FF6286}" destId="{FFE175F3-16EF-42EF-9BFE-B4CDF12537CB}" srcOrd="0" destOrd="0" presId="urn:microsoft.com/office/officeart/2005/8/layout/vList2"/>
    <dgm:cxn modelId="{B2C5F5ED-649E-4404-8EDF-CCDD51E08E65}" srcId="{49E9387C-6D6A-44B8-AF1A-FC1F29ADC9DA}" destId="{DDFBBD4E-AEF4-4594-8130-7A7CBF6C7EDB}" srcOrd="1" destOrd="0" parTransId="{4C6498F9-6D12-40B9-ADCB-91E6CD53DC77}" sibTransId="{E2C8B70D-3EBD-4D7A-B067-2E9A0EF3D2DA}"/>
    <dgm:cxn modelId="{595577DC-9ACC-409F-A7CE-970629CA75DA}" srcId="{49E9387C-6D6A-44B8-AF1A-FC1F29ADC9DA}" destId="{CC265427-9330-46C8-901F-36D32B6D9E8D}" srcOrd="0" destOrd="0" parTransId="{A4D3045F-95CD-4AB9-9ED6-EB0DEAD7AB7D}" sibTransId="{4CB55769-6ABE-4279-8EB5-100174444344}"/>
    <dgm:cxn modelId="{0FED9A43-2D64-4F23-B47E-98AAB1E7E25E}" srcId="{49E9387C-6D6A-44B8-AF1A-FC1F29ADC9DA}" destId="{921C49EA-E33E-4EA5-ADE6-80BEB5D5B2C4}" srcOrd="9" destOrd="0" parTransId="{58B80265-C307-44BA-9723-0E1E2EB44FDA}" sibTransId="{C8E485AC-8FE7-442F-A4DA-E2B303EC4559}"/>
    <dgm:cxn modelId="{7B6EF23A-F8DB-4D9A-AEB6-B2671E8095A8}" type="presOf" srcId="{3F27F2DB-25B7-4B37-9A97-2E8F592DE816}" destId="{D80D117B-20DC-41C8-A54D-659D2C2B5BD7}" srcOrd="0" destOrd="0" presId="urn:microsoft.com/office/officeart/2005/8/layout/vList2"/>
    <dgm:cxn modelId="{84180882-79E1-4DAC-95E1-6847702FDB49}" type="presOf" srcId="{DDFBBD4E-AEF4-4594-8130-7A7CBF6C7EDB}" destId="{19727ACC-5E26-4DED-A8B0-6344C58EB176}" srcOrd="0" destOrd="0" presId="urn:microsoft.com/office/officeart/2005/8/layout/vList2"/>
    <dgm:cxn modelId="{FEE74F1F-938D-4130-9511-1A60B613C2F8}" type="presOf" srcId="{A706A583-ADF3-4037-9042-07545E562ABD}" destId="{4A729F69-23CD-427E-ADA5-F3E1372DBD01}" srcOrd="0" destOrd="0" presId="urn:microsoft.com/office/officeart/2005/8/layout/vList2"/>
    <dgm:cxn modelId="{6B6AF7D9-55FD-4783-B3EC-9614E9355C2E}" type="presOf" srcId="{826872EF-102D-4F1B-81AB-8B69AC802913}" destId="{EB59F83D-029A-4061-B926-7B72E6BA2D68}" srcOrd="0" destOrd="0" presId="urn:microsoft.com/office/officeart/2005/8/layout/vList2"/>
    <dgm:cxn modelId="{4269DBFE-DC51-484B-BF59-C31FD361BF2A}" srcId="{49E9387C-6D6A-44B8-AF1A-FC1F29ADC9DA}" destId="{97991BB1-7B7A-49E9-8BCA-16A7BABE7B7D}" srcOrd="8" destOrd="0" parTransId="{5317B3A4-8087-45EE-B450-65AB230EFBA0}" sibTransId="{74E7FD3A-9612-43C9-814A-5F23C8830E3B}"/>
    <dgm:cxn modelId="{02E94F14-47DA-46D0-9B1B-A99A86118748}" type="presOf" srcId="{CC265427-9330-46C8-901F-36D32B6D9E8D}" destId="{A92EAB9C-BBBA-498A-9009-16945F9EF5BF}" srcOrd="0" destOrd="0" presId="urn:microsoft.com/office/officeart/2005/8/layout/vList2"/>
    <dgm:cxn modelId="{815249B9-CB15-4EDE-BBFB-486F15F3EDC9}" srcId="{49E9387C-6D6A-44B8-AF1A-FC1F29ADC9DA}" destId="{3F27F2DB-25B7-4B37-9A97-2E8F592DE816}" srcOrd="4" destOrd="0" parTransId="{E373B1C4-64F7-4F3A-A6A0-33B25BECF06E}" sibTransId="{4D21D79C-743E-4911-9C51-8100B901F360}"/>
    <dgm:cxn modelId="{EC89868A-A439-436A-9FB7-0EC26E075AC6}" srcId="{49E9387C-6D6A-44B8-AF1A-FC1F29ADC9DA}" destId="{8E1B75C0-FBEB-43B8-A282-4576D53E08B7}" srcOrd="2" destOrd="0" parTransId="{BB0D5B75-EF64-4201-AF45-9234FF084C21}" sibTransId="{1A100872-1C75-49AA-BBC1-A183E6593C46}"/>
    <dgm:cxn modelId="{622262CA-14CD-4395-8F54-E7F9B8ECFB83}" type="presOf" srcId="{921C49EA-E33E-4EA5-ADE6-80BEB5D5B2C4}" destId="{5ACAB0EC-98F7-49A5-888B-512B76B11DBE}" srcOrd="0" destOrd="0" presId="urn:microsoft.com/office/officeart/2005/8/layout/vList2"/>
    <dgm:cxn modelId="{1C19F9DA-A3F1-4E00-A186-3E9A2640005E}" type="presOf" srcId="{161CBC18-563D-4C62-9653-1B6E5643105F}" destId="{B59952F4-B050-4D7B-BCC1-3A21885429D8}" srcOrd="0" destOrd="0" presId="urn:microsoft.com/office/officeart/2005/8/layout/vList2"/>
    <dgm:cxn modelId="{FB213016-658E-4D0C-9FC7-9B8FC87829A3}" type="presOf" srcId="{97991BB1-7B7A-49E9-8BCA-16A7BABE7B7D}" destId="{C6687571-B315-4EE8-A513-041602E55884}" srcOrd="0" destOrd="0" presId="urn:microsoft.com/office/officeart/2005/8/layout/vList2"/>
    <dgm:cxn modelId="{A99A7FAB-C0B6-4913-B9CA-9D971D5C1408}" type="presOf" srcId="{49E9387C-6D6A-44B8-AF1A-FC1F29ADC9DA}" destId="{19C9F60B-DED9-4A11-95B1-B1E6D70D57F0}" srcOrd="0" destOrd="0" presId="urn:microsoft.com/office/officeart/2005/8/layout/vList2"/>
    <dgm:cxn modelId="{5E21AEA6-EF8F-465A-B3D2-FD1C61B215E1}" srcId="{49E9387C-6D6A-44B8-AF1A-FC1F29ADC9DA}" destId="{161CBC18-563D-4C62-9653-1B6E5643105F}" srcOrd="6" destOrd="0" parTransId="{4920BF81-3F76-421C-96B1-9A31DCE6CD32}" sibTransId="{5D1897B6-6F72-47D1-B3C6-C02CCA9A62AE}"/>
    <dgm:cxn modelId="{5EFFC4BD-EC26-440A-8032-B7F9DA13ED3D}" srcId="{49E9387C-6D6A-44B8-AF1A-FC1F29ADC9DA}" destId="{A706A583-ADF3-4037-9042-07545E562ABD}" srcOrd="3" destOrd="0" parTransId="{C2ECEC10-B4FC-4C7E-9BCB-8E0EBAE26996}" sibTransId="{2B4915CE-D508-4171-B43E-DC419FD61406}"/>
    <dgm:cxn modelId="{4829F58F-1DE3-4C46-ACDA-FD9CDBB54022}" srcId="{49E9387C-6D6A-44B8-AF1A-FC1F29ADC9DA}" destId="{9F9D49B8-04EB-4142-9BCF-7484C9FF6286}" srcOrd="10" destOrd="0" parTransId="{70247B4F-B603-42D8-8477-BEF49DB350AC}" sibTransId="{55EB08FE-4AD8-421A-BA9F-C639DE9CBD37}"/>
    <dgm:cxn modelId="{E50A3099-02A7-4343-83F7-A43105F8E169}" type="presParOf" srcId="{19C9F60B-DED9-4A11-95B1-B1E6D70D57F0}" destId="{A92EAB9C-BBBA-498A-9009-16945F9EF5BF}" srcOrd="0" destOrd="0" presId="urn:microsoft.com/office/officeart/2005/8/layout/vList2"/>
    <dgm:cxn modelId="{561254B1-B86E-4AAD-B7B1-EE8C61E93D4E}" type="presParOf" srcId="{19C9F60B-DED9-4A11-95B1-B1E6D70D57F0}" destId="{C084D1FD-1A31-4E02-9F05-365227F2DDB6}" srcOrd="1" destOrd="0" presId="urn:microsoft.com/office/officeart/2005/8/layout/vList2"/>
    <dgm:cxn modelId="{605A7480-7C56-47CF-B801-E136C509276B}" type="presParOf" srcId="{19C9F60B-DED9-4A11-95B1-B1E6D70D57F0}" destId="{19727ACC-5E26-4DED-A8B0-6344C58EB176}" srcOrd="2" destOrd="0" presId="urn:microsoft.com/office/officeart/2005/8/layout/vList2"/>
    <dgm:cxn modelId="{313AC3C4-03EB-43B2-9B86-82C872FC177C}" type="presParOf" srcId="{19C9F60B-DED9-4A11-95B1-B1E6D70D57F0}" destId="{9CC0E433-D89D-4C40-8195-FE6009231254}" srcOrd="3" destOrd="0" presId="urn:microsoft.com/office/officeart/2005/8/layout/vList2"/>
    <dgm:cxn modelId="{277DE273-3425-421E-95CF-64CDC5240124}" type="presParOf" srcId="{19C9F60B-DED9-4A11-95B1-B1E6D70D57F0}" destId="{DBF2EFA3-52BA-447F-9259-BC1DF03D85C8}" srcOrd="4" destOrd="0" presId="urn:microsoft.com/office/officeart/2005/8/layout/vList2"/>
    <dgm:cxn modelId="{717B8273-8CF2-42F3-A53A-54F552610F6E}" type="presParOf" srcId="{19C9F60B-DED9-4A11-95B1-B1E6D70D57F0}" destId="{4EC1D919-B822-4A80-B158-D4B02F23DC8C}" srcOrd="5" destOrd="0" presId="urn:microsoft.com/office/officeart/2005/8/layout/vList2"/>
    <dgm:cxn modelId="{79FB0A2D-2CAD-417D-B98D-FCF3CD01BBE7}" type="presParOf" srcId="{19C9F60B-DED9-4A11-95B1-B1E6D70D57F0}" destId="{4A729F69-23CD-427E-ADA5-F3E1372DBD01}" srcOrd="6" destOrd="0" presId="urn:microsoft.com/office/officeart/2005/8/layout/vList2"/>
    <dgm:cxn modelId="{F21AB2AC-BC84-47B1-B23D-E7FEA5DB97EF}" type="presParOf" srcId="{19C9F60B-DED9-4A11-95B1-B1E6D70D57F0}" destId="{8A956B4D-690E-4974-A1C6-D05C840D5473}" srcOrd="7" destOrd="0" presId="urn:microsoft.com/office/officeart/2005/8/layout/vList2"/>
    <dgm:cxn modelId="{9360D0DE-85F5-4F9A-BD4C-77B4D06C076E}" type="presParOf" srcId="{19C9F60B-DED9-4A11-95B1-B1E6D70D57F0}" destId="{D80D117B-20DC-41C8-A54D-659D2C2B5BD7}" srcOrd="8" destOrd="0" presId="urn:microsoft.com/office/officeart/2005/8/layout/vList2"/>
    <dgm:cxn modelId="{87AF086E-A9B5-4AC0-B7E8-16315AB1E7A2}" type="presParOf" srcId="{19C9F60B-DED9-4A11-95B1-B1E6D70D57F0}" destId="{A9270BCE-D919-434D-924D-1DFD3E889734}" srcOrd="9" destOrd="0" presId="urn:microsoft.com/office/officeart/2005/8/layout/vList2"/>
    <dgm:cxn modelId="{B207845C-E990-48F5-A3D1-E14121D4FD91}" type="presParOf" srcId="{19C9F60B-DED9-4A11-95B1-B1E6D70D57F0}" destId="{BBE4FA25-FD2A-4E28-9B3B-4B3E94219204}" srcOrd="10" destOrd="0" presId="urn:microsoft.com/office/officeart/2005/8/layout/vList2"/>
    <dgm:cxn modelId="{09BB86C4-46EE-4BD4-B7B7-195D8347D378}" type="presParOf" srcId="{19C9F60B-DED9-4A11-95B1-B1E6D70D57F0}" destId="{7744109D-3ECC-4D80-9F79-3FB68B4E52FE}" srcOrd="11" destOrd="0" presId="urn:microsoft.com/office/officeart/2005/8/layout/vList2"/>
    <dgm:cxn modelId="{BBBE41DA-54C6-4027-AFED-9E7AC729F505}" type="presParOf" srcId="{19C9F60B-DED9-4A11-95B1-B1E6D70D57F0}" destId="{B59952F4-B050-4D7B-BCC1-3A21885429D8}" srcOrd="12" destOrd="0" presId="urn:microsoft.com/office/officeart/2005/8/layout/vList2"/>
    <dgm:cxn modelId="{134CA8D5-C16D-4734-9513-B863735B009B}" type="presParOf" srcId="{19C9F60B-DED9-4A11-95B1-B1E6D70D57F0}" destId="{7B288724-4EBC-4875-BE2A-3DF5CA9E22FB}" srcOrd="13" destOrd="0" presId="urn:microsoft.com/office/officeart/2005/8/layout/vList2"/>
    <dgm:cxn modelId="{6D140930-6480-4043-9B94-363861FA63CC}" type="presParOf" srcId="{19C9F60B-DED9-4A11-95B1-B1E6D70D57F0}" destId="{EB59F83D-029A-4061-B926-7B72E6BA2D68}" srcOrd="14" destOrd="0" presId="urn:microsoft.com/office/officeart/2005/8/layout/vList2"/>
    <dgm:cxn modelId="{7A57F5CE-7A8D-45D0-B21D-819CCA372C54}" type="presParOf" srcId="{19C9F60B-DED9-4A11-95B1-B1E6D70D57F0}" destId="{B2115D63-C13D-4D8E-9436-BC3F58F70A6A}" srcOrd="15" destOrd="0" presId="urn:microsoft.com/office/officeart/2005/8/layout/vList2"/>
    <dgm:cxn modelId="{0B5B2DB9-DCB4-4F45-BE41-D2D38E885331}" type="presParOf" srcId="{19C9F60B-DED9-4A11-95B1-B1E6D70D57F0}" destId="{C6687571-B315-4EE8-A513-041602E55884}" srcOrd="16" destOrd="0" presId="urn:microsoft.com/office/officeart/2005/8/layout/vList2"/>
    <dgm:cxn modelId="{C133A9E6-CF28-4E5B-9DDB-3636B47477E9}" type="presParOf" srcId="{19C9F60B-DED9-4A11-95B1-B1E6D70D57F0}" destId="{D9FE6A89-211B-4F3D-96D0-D6A7E3097DCC}" srcOrd="17" destOrd="0" presId="urn:microsoft.com/office/officeart/2005/8/layout/vList2"/>
    <dgm:cxn modelId="{5C5BC095-570F-4C16-A3CC-6510D3DD8008}" type="presParOf" srcId="{19C9F60B-DED9-4A11-95B1-B1E6D70D57F0}" destId="{5ACAB0EC-98F7-49A5-888B-512B76B11DBE}" srcOrd="18" destOrd="0" presId="urn:microsoft.com/office/officeart/2005/8/layout/vList2"/>
    <dgm:cxn modelId="{4BE305A1-D701-4181-9839-8D520DB6A310}" type="presParOf" srcId="{19C9F60B-DED9-4A11-95B1-B1E6D70D57F0}" destId="{D0F2D612-C5F8-4BA9-BF91-1807076A43D1}" srcOrd="19" destOrd="0" presId="urn:microsoft.com/office/officeart/2005/8/layout/vList2"/>
    <dgm:cxn modelId="{26A6874F-96A2-4A7B-B7C0-8981453C28F5}" type="presParOf" srcId="{19C9F60B-DED9-4A11-95B1-B1E6D70D57F0}" destId="{FFE175F3-16EF-42EF-9BFE-B4CDF12537CB}" srcOrd="2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1EC3790-8AF9-4BDC-8E35-A7E44AF5CF6C}" type="doc">
      <dgm:prSet loTypeId="urn:microsoft.com/office/officeart/2005/8/layout/hList6" loCatId="list" qsTypeId="urn:microsoft.com/office/officeart/2005/8/quickstyle/simple1" qsCatId="simple" csTypeId="urn:microsoft.com/office/officeart/2005/8/colors/accent2_1" csCatId="accent2" phldr="1"/>
      <dgm:spPr/>
      <dgm:t>
        <a:bodyPr/>
        <a:lstStyle/>
        <a:p>
          <a:endParaRPr lang="en-US"/>
        </a:p>
      </dgm:t>
    </dgm:pt>
    <dgm:pt modelId="{6F1B2A9C-CC01-46A2-A1F0-311D52B31EE2}">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ms-MY" b="1" dirty="0"/>
            <a:t>10. JUMUD, BEKU, LUPUS DAN PENAWARAN SEMULA PROGRAM</a:t>
          </a:r>
          <a:endParaRPr lang="en-US" b="1" dirty="0"/>
        </a:p>
      </dgm:t>
    </dgm:pt>
    <dgm:pt modelId="{0EB276DE-B6C2-4853-A680-EA02963B89B8}" type="parTrans" cxnId="{5E549BEE-841D-446C-9B97-3818087C07BB}">
      <dgm:prSet/>
      <dgm:spPr/>
      <dgm:t>
        <a:bodyPr/>
        <a:lstStyle/>
        <a:p>
          <a:endParaRPr lang="en-US"/>
        </a:p>
      </dgm:t>
    </dgm:pt>
    <dgm:pt modelId="{8EC9C8B2-5F94-4C62-928A-EE8E444F748F}" type="sibTrans" cxnId="{5E549BEE-841D-446C-9B97-3818087C07BB}">
      <dgm:prSet/>
      <dgm:spPr/>
      <dgm:t>
        <a:bodyPr/>
        <a:lstStyle/>
        <a:p>
          <a:endParaRPr lang="en-US"/>
        </a:p>
      </dgm:t>
    </dgm:pt>
    <dgm:pt modelId="{71C81FAD-552E-43A3-8C83-7635CEE45548}">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ms-MY" dirty="0"/>
            <a:t>Mekanisme memastikan program akademik sedia ada kekal relevan dan mampu berdaya saing</a:t>
          </a:r>
          <a:endParaRPr lang="en-US" dirty="0"/>
        </a:p>
      </dgm:t>
    </dgm:pt>
    <dgm:pt modelId="{DC8E5790-7338-4D1B-9704-9BD1ACF2CFEA}" type="parTrans" cxnId="{5544A945-6487-4689-A139-0892F66C8FB1}">
      <dgm:prSet/>
      <dgm:spPr/>
      <dgm:t>
        <a:bodyPr/>
        <a:lstStyle/>
        <a:p>
          <a:endParaRPr lang="en-US"/>
        </a:p>
      </dgm:t>
    </dgm:pt>
    <dgm:pt modelId="{06CC38AC-160B-4A62-9B67-BFEB626B18E9}" type="sibTrans" cxnId="{5544A945-6487-4689-A139-0892F66C8FB1}">
      <dgm:prSet/>
      <dgm:spPr/>
      <dgm:t>
        <a:bodyPr/>
        <a:lstStyle/>
        <a:p>
          <a:endParaRPr lang="en-US"/>
        </a:p>
      </dgm:t>
    </dgm:pt>
    <dgm:pt modelId="{29A13C10-5507-452E-88B0-E958008D4E3C}">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ms-MY" dirty="0"/>
            <a:t>Mengenal pasti keperluan program akademik di peringkat nasional dan antarabangsa melalui data permintaan guna tenaga kerja, perkembangan pengetahuan dan sebarang perubahan baharu dalam bidang tertentu. </a:t>
          </a:r>
          <a:endParaRPr lang="en-US" dirty="0"/>
        </a:p>
      </dgm:t>
    </dgm:pt>
    <dgm:pt modelId="{57AFED8C-FB21-4114-8AAC-E8648F53CAEA}" type="parTrans" cxnId="{7045E053-B85E-4E85-85A0-4B6FCFBE0E59}">
      <dgm:prSet/>
      <dgm:spPr/>
      <dgm:t>
        <a:bodyPr/>
        <a:lstStyle/>
        <a:p>
          <a:endParaRPr lang="en-US"/>
        </a:p>
      </dgm:t>
    </dgm:pt>
    <dgm:pt modelId="{D306A95C-ECB4-4B19-8A8A-54CBB8F2EBBD}" type="sibTrans" cxnId="{7045E053-B85E-4E85-85A0-4B6FCFBE0E59}">
      <dgm:prSet/>
      <dgm:spPr/>
      <dgm:t>
        <a:bodyPr/>
        <a:lstStyle/>
        <a:p>
          <a:endParaRPr lang="en-US"/>
        </a:p>
      </dgm:t>
    </dgm:pt>
    <dgm:pt modelId="{32E9031A-0558-41DF-8D0B-89E32004C231}">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ms-MY" dirty="0"/>
            <a:t>Kelestarian program dalam tempoh yang lama untuk melahirkan graduan yang seimbang dan holistik.</a:t>
          </a:r>
          <a:endParaRPr lang="en-US" dirty="0"/>
        </a:p>
      </dgm:t>
    </dgm:pt>
    <dgm:pt modelId="{D14F1DAF-BAC7-48AE-B5BB-8B6D1F17AE62}" type="parTrans" cxnId="{5DBF567D-6A49-4AA8-9682-7E42B016F4F1}">
      <dgm:prSet/>
      <dgm:spPr/>
      <dgm:t>
        <a:bodyPr/>
        <a:lstStyle/>
        <a:p>
          <a:endParaRPr lang="en-US"/>
        </a:p>
      </dgm:t>
    </dgm:pt>
    <dgm:pt modelId="{039286D5-DE78-4C49-9C39-41F668B393C9}" type="sibTrans" cxnId="{5DBF567D-6A49-4AA8-9682-7E42B016F4F1}">
      <dgm:prSet/>
      <dgm:spPr/>
      <dgm:t>
        <a:bodyPr/>
        <a:lstStyle/>
        <a:p>
          <a:endParaRPr lang="en-US"/>
        </a:p>
      </dgm:t>
    </dgm:pt>
    <dgm:pt modelId="{8E06378A-78BC-4E97-86AA-0BE869C93E07}">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ms-MY" dirty="0"/>
            <a:t>UA boleh membangunkan atau memilih kriteria dan prosedur sendiri bagi menambah baik daya saing dan kelestarian sesuatu program akademik.</a:t>
          </a:r>
          <a:endParaRPr lang="en-US" dirty="0"/>
        </a:p>
      </dgm:t>
    </dgm:pt>
    <dgm:pt modelId="{A2784B0C-DD86-4D6C-806B-953823D3773D}" type="parTrans" cxnId="{567B8E7E-73BD-4160-B6E2-B1ED3664F0F8}">
      <dgm:prSet/>
      <dgm:spPr/>
      <dgm:t>
        <a:bodyPr/>
        <a:lstStyle/>
        <a:p>
          <a:endParaRPr lang="en-US"/>
        </a:p>
      </dgm:t>
    </dgm:pt>
    <dgm:pt modelId="{449893C7-59F0-4523-90C2-96EE0F0C266F}" type="sibTrans" cxnId="{567B8E7E-73BD-4160-B6E2-B1ED3664F0F8}">
      <dgm:prSet/>
      <dgm:spPr/>
      <dgm:t>
        <a:bodyPr/>
        <a:lstStyle/>
        <a:p>
          <a:endParaRPr lang="en-US"/>
        </a:p>
      </dgm:t>
    </dgm:pt>
    <dgm:pt modelId="{596D5AD1-E2BD-4034-9613-6852F5C1E3C5}" type="pres">
      <dgm:prSet presAssocID="{11EC3790-8AF9-4BDC-8E35-A7E44AF5CF6C}" presName="Name0" presStyleCnt="0">
        <dgm:presLayoutVars>
          <dgm:dir/>
          <dgm:resizeHandles val="exact"/>
        </dgm:presLayoutVars>
      </dgm:prSet>
      <dgm:spPr/>
      <dgm:t>
        <a:bodyPr/>
        <a:lstStyle/>
        <a:p>
          <a:endParaRPr lang="en-US"/>
        </a:p>
      </dgm:t>
    </dgm:pt>
    <dgm:pt modelId="{07E9CE79-C6A0-416F-B8E0-3AFA70A295D9}" type="pres">
      <dgm:prSet presAssocID="{6F1B2A9C-CC01-46A2-A1F0-311D52B31EE2}" presName="node" presStyleLbl="node1" presStyleIdx="0" presStyleCnt="1">
        <dgm:presLayoutVars>
          <dgm:bulletEnabled val="1"/>
        </dgm:presLayoutVars>
      </dgm:prSet>
      <dgm:spPr/>
      <dgm:t>
        <a:bodyPr/>
        <a:lstStyle/>
        <a:p>
          <a:endParaRPr lang="en-US"/>
        </a:p>
      </dgm:t>
    </dgm:pt>
  </dgm:ptLst>
  <dgm:cxnLst>
    <dgm:cxn modelId="{567B8E7E-73BD-4160-B6E2-B1ED3664F0F8}" srcId="{6F1B2A9C-CC01-46A2-A1F0-311D52B31EE2}" destId="{8E06378A-78BC-4E97-86AA-0BE869C93E07}" srcOrd="3" destOrd="0" parTransId="{A2784B0C-DD86-4D6C-806B-953823D3773D}" sibTransId="{449893C7-59F0-4523-90C2-96EE0F0C266F}"/>
    <dgm:cxn modelId="{5DBF567D-6A49-4AA8-9682-7E42B016F4F1}" srcId="{6F1B2A9C-CC01-46A2-A1F0-311D52B31EE2}" destId="{32E9031A-0558-41DF-8D0B-89E32004C231}" srcOrd="1" destOrd="0" parTransId="{D14F1DAF-BAC7-48AE-B5BB-8B6D1F17AE62}" sibTransId="{039286D5-DE78-4C49-9C39-41F668B393C9}"/>
    <dgm:cxn modelId="{5544A945-6487-4689-A139-0892F66C8FB1}" srcId="{6F1B2A9C-CC01-46A2-A1F0-311D52B31EE2}" destId="{71C81FAD-552E-43A3-8C83-7635CEE45548}" srcOrd="0" destOrd="0" parTransId="{DC8E5790-7338-4D1B-9704-9BD1ACF2CFEA}" sibTransId="{06CC38AC-160B-4A62-9B67-BFEB626B18E9}"/>
    <dgm:cxn modelId="{5E549BEE-841D-446C-9B97-3818087C07BB}" srcId="{11EC3790-8AF9-4BDC-8E35-A7E44AF5CF6C}" destId="{6F1B2A9C-CC01-46A2-A1F0-311D52B31EE2}" srcOrd="0" destOrd="0" parTransId="{0EB276DE-B6C2-4853-A680-EA02963B89B8}" sibTransId="{8EC9C8B2-5F94-4C62-928A-EE8E444F748F}"/>
    <dgm:cxn modelId="{E7798436-4985-49D1-95F8-5AF1B824CF2A}" type="presOf" srcId="{6F1B2A9C-CC01-46A2-A1F0-311D52B31EE2}" destId="{07E9CE79-C6A0-416F-B8E0-3AFA70A295D9}" srcOrd="0" destOrd="0" presId="urn:microsoft.com/office/officeart/2005/8/layout/hList6"/>
    <dgm:cxn modelId="{E98686DF-01F2-4763-8F60-02CFCB4C2A42}" type="presOf" srcId="{11EC3790-8AF9-4BDC-8E35-A7E44AF5CF6C}" destId="{596D5AD1-E2BD-4034-9613-6852F5C1E3C5}" srcOrd="0" destOrd="0" presId="urn:microsoft.com/office/officeart/2005/8/layout/hList6"/>
    <dgm:cxn modelId="{F6CBA325-3FB7-4203-BD8F-8FCD211A75E7}" type="presOf" srcId="{29A13C10-5507-452E-88B0-E958008D4E3C}" destId="{07E9CE79-C6A0-416F-B8E0-3AFA70A295D9}" srcOrd="0" destOrd="3" presId="urn:microsoft.com/office/officeart/2005/8/layout/hList6"/>
    <dgm:cxn modelId="{E59CF8D1-1234-4E10-9DE0-0E243BF95A3A}" type="presOf" srcId="{8E06378A-78BC-4E97-86AA-0BE869C93E07}" destId="{07E9CE79-C6A0-416F-B8E0-3AFA70A295D9}" srcOrd="0" destOrd="4" presId="urn:microsoft.com/office/officeart/2005/8/layout/hList6"/>
    <dgm:cxn modelId="{2E10E105-91C0-4BE3-AE7C-F6D52F8883D3}" type="presOf" srcId="{71C81FAD-552E-43A3-8C83-7635CEE45548}" destId="{07E9CE79-C6A0-416F-B8E0-3AFA70A295D9}" srcOrd="0" destOrd="1" presId="urn:microsoft.com/office/officeart/2005/8/layout/hList6"/>
    <dgm:cxn modelId="{3348FAC5-5CE7-4E5B-881B-CB36EF0F6148}" type="presOf" srcId="{32E9031A-0558-41DF-8D0B-89E32004C231}" destId="{07E9CE79-C6A0-416F-B8E0-3AFA70A295D9}" srcOrd="0" destOrd="2" presId="urn:microsoft.com/office/officeart/2005/8/layout/hList6"/>
    <dgm:cxn modelId="{7045E053-B85E-4E85-85A0-4B6FCFBE0E59}" srcId="{6F1B2A9C-CC01-46A2-A1F0-311D52B31EE2}" destId="{29A13C10-5507-452E-88B0-E958008D4E3C}" srcOrd="2" destOrd="0" parTransId="{57AFED8C-FB21-4114-8AAC-E8648F53CAEA}" sibTransId="{D306A95C-ECB4-4B19-8A8A-54CBB8F2EBBD}"/>
    <dgm:cxn modelId="{BAA2FEF1-A6E5-4466-85C9-EEB09768479B}" type="presParOf" srcId="{596D5AD1-E2BD-4034-9613-6852F5C1E3C5}" destId="{07E9CE79-C6A0-416F-B8E0-3AFA70A295D9}" srcOrd="0" destOrd="0" presId="urn:microsoft.com/office/officeart/2005/8/layout/hList6"/>
  </dgm:cxnLst>
  <dgm:bg>
    <a:solidFill>
      <a:schemeClr val="accent2">
        <a:lumMod val="40000"/>
        <a:lumOff val="6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C5A1723-4958-45BF-80E6-2987B1D23332}" type="doc">
      <dgm:prSet loTypeId="urn:microsoft.com/office/officeart/2005/8/layout/bProcess4" loCatId="process" qsTypeId="urn:microsoft.com/office/officeart/2005/8/quickstyle/simple2" qsCatId="simple" csTypeId="urn:microsoft.com/office/officeart/2005/8/colors/accent2_1" csCatId="accent2" phldr="1"/>
      <dgm:spPr/>
      <dgm:t>
        <a:bodyPr/>
        <a:lstStyle/>
        <a:p>
          <a:endParaRPr lang="en-US"/>
        </a:p>
      </dgm:t>
    </dgm:pt>
    <dgm:pt modelId="{14F33F3A-613C-4462-83F3-1AA439823A80}">
      <dgm:prSet custT="1"/>
      <dgm:spPr/>
      <dgm:t>
        <a:bodyPr/>
        <a:lstStyle/>
        <a:p>
          <a:r>
            <a:rPr lang="ms-MY" sz="1400" b="1" dirty="0"/>
            <a:t>JUMUD </a:t>
          </a:r>
        </a:p>
        <a:p>
          <a:r>
            <a:rPr lang="ms-MY" sz="1300" dirty="0"/>
            <a:t>Status program pengajian yang tidak menerima pengambilan kohort pelajar baharu tetapi masih mempunyai kohort yang sedang dalam pengajian. Tempoh penjumudan bermula apabila tiada pengambilan baharu untuk program itu dan tamat apabila kohort terakhir tamat pengajian. </a:t>
          </a:r>
        </a:p>
        <a:p>
          <a:r>
            <a:rPr lang="ms-MY" sz="1300" dirty="0"/>
            <a:t>Setelah masa penjumudan tamat, program pengajian tersebut boleh dibekukan selama maksimum dua (2) tahun atau dilupuskan terus.</a:t>
          </a:r>
          <a:endParaRPr lang="en-US" sz="1300" dirty="0"/>
        </a:p>
      </dgm:t>
    </dgm:pt>
    <dgm:pt modelId="{25019178-9BA4-4D92-A62E-22C5B6A4D191}" type="parTrans" cxnId="{B0F7E4F1-82BE-4BA0-AAEB-DE4BA32C3E54}">
      <dgm:prSet/>
      <dgm:spPr/>
      <dgm:t>
        <a:bodyPr/>
        <a:lstStyle/>
        <a:p>
          <a:endParaRPr lang="en-US"/>
        </a:p>
      </dgm:t>
    </dgm:pt>
    <dgm:pt modelId="{3B371B41-9358-450B-B323-70E243B172FE}" type="sibTrans" cxnId="{B0F7E4F1-82BE-4BA0-AAEB-DE4BA32C3E54}">
      <dgm:prSet/>
      <dgm:spPr/>
      <dgm:t>
        <a:bodyPr/>
        <a:lstStyle/>
        <a:p>
          <a:endParaRPr lang="en-US"/>
        </a:p>
      </dgm:t>
    </dgm:pt>
    <dgm:pt modelId="{6AE71E09-F26E-4046-82A8-003303139D9C}">
      <dgm:prSet custT="1"/>
      <dgm:spPr/>
      <dgm:t>
        <a:bodyPr/>
        <a:lstStyle/>
        <a:p>
          <a:r>
            <a:rPr lang="ms-MY" sz="1400" b="1" dirty="0"/>
            <a:t>BEKU </a:t>
          </a:r>
        </a:p>
        <a:p>
          <a:r>
            <a:rPr lang="ms-MY" sz="1300" dirty="0"/>
            <a:t>Status program pengajian yang tidak ditawarkan untuk sesuatu tempoh tertentu selepas tamat tempoh penjumudannya. </a:t>
          </a:r>
        </a:p>
        <a:p>
          <a:r>
            <a:rPr lang="ms-MY" sz="1300" dirty="0"/>
            <a:t>Tempoh maksimum program boleh dibekukan ialah dua (2) tahun. </a:t>
          </a:r>
        </a:p>
        <a:p>
          <a:r>
            <a:rPr lang="ms-MY" sz="1300" dirty="0"/>
            <a:t>Selepas tempoh tersebut, program tersebut boleh dibuka semula untuk penawaran atau dilupuskan terus. Walau bagaimanapun, selepas dua (2) tahun, sekiranya program tersebut masih mempunyai pelajar tercicir, tempoh pembekuannya boleh dilanjutkan sehingga pelajar tersebut menamatkan pengajiannya.</a:t>
          </a:r>
          <a:endParaRPr lang="en-US" sz="1300" dirty="0"/>
        </a:p>
      </dgm:t>
    </dgm:pt>
    <dgm:pt modelId="{70DD3487-85C8-4A1C-83B5-68AB56213536}" type="parTrans" cxnId="{629988FB-FD5D-46E3-A323-8D6EEA4D0304}">
      <dgm:prSet/>
      <dgm:spPr/>
      <dgm:t>
        <a:bodyPr/>
        <a:lstStyle/>
        <a:p>
          <a:endParaRPr lang="en-US"/>
        </a:p>
      </dgm:t>
    </dgm:pt>
    <dgm:pt modelId="{5FEDAC63-8015-4472-9598-21BE5BC00299}" type="sibTrans" cxnId="{629988FB-FD5D-46E3-A323-8D6EEA4D0304}">
      <dgm:prSet/>
      <dgm:spPr/>
      <dgm:t>
        <a:bodyPr/>
        <a:lstStyle/>
        <a:p>
          <a:endParaRPr lang="en-US"/>
        </a:p>
      </dgm:t>
    </dgm:pt>
    <dgm:pt modelId="{2BF96715-7491-467C-93C5-A6F4876DBFC9}">
      <dgm:prSet custT="1"/>
      <dgm:spPr/>
      <dgm:t>
        <a:bodyPr/>
        <a:lstStyle/>
        <a:p>
          <a:r>
            <a:rPr lang="ms-MY" sz="1400" b="1" dirty="0"/>
            <a:t>LUPUS</a:t>
          </a:r>
          <a:r>
            <a:rPr lang="ms-MY" sz="1400" dirty="0"/>
            <a:t> </a:t>
          </a:r>
        </a:p>
        <a:p>
          <a:r>
            <a:rPr lang="ms-MY" sz="1600" dirty="0"/>
            <a:t>Status program pengajian yang tidak akan ditawarkan lagi dan akan dimansuhkan terus</a:t>
          </a:r>
          <a:r>
            <a:rPr lang="ms-MY" sz="1600" b="1" dirty="0"/>
            <a:t> </a:t>
          </a:r>
          <a:r>
            <a:rPr lang="ms-MY" sz="1600" dirty="0"/>
            <a:t>daripada senarai program yang diluluskan oleh JKPT. </a:t>
          </a:r>
        </a:p>
        <a:p>
          <a:r>
            <a:rPr lang="ms-MY" sz="1600" dirty="0"/>
            <a:t>Daftar Kelayakan Malaysia (MQR) akan merekodkan tarikh tamat penawaran program dan sijil akreditasi program akan dipulangkan kepada MQA.</a:t>
          </a:r>
          <a:endParaRPr lang="en-US" sz="1600" dirty="0"/>
        </a:p>
      </dgm:t>
    </dgm:pt>
    <dgm:pt modelId="{8327CA4E-C267-4AE9-A431-1497A2F3C26D}" type="parTrans" cxnId="{1AF9FF64-74CF-494B-8EA1-A4EC45B75C9D}">
      <dgm:prSet/>
      <dgm:spPr/>
      <dgm:t>
        <a:bodyPr/>
        <a:lstStyle/>
        <a:p>
          <a:endParaRPr lang="en-US"/>
        </a:p>
      </dgm:t>
    </dgm:pt>
    <dgm:pt modelId="{42188A68-FF5F-47FC-97E3-9B29352A222A}" type="sibTrans" cxnId="{1AF9FF64-74CF-494B-8EA1-A4EC45B75C9D}">
      <dgm:prSet/>
      <dgm:spPr/>
      <dgm:t>
        <a:bodyPr/>
        <a:lstStyle/>
        <a:p>
          <a:endParaRPr lang="en-US"/>
        </a:p>
      </dgm:t>
    </dgm:pt>
    <dgm:pt modelId="{B79CEB66-AD17-411B-BC13-A7DA752A564F}" type="pres">
      <dgm:prSet presAssocID="{5C5A1723-4958-45BF-80E6-2987B1D23332}" presName="Name0" presStyleCnt="0">
        <dgm:presLayoutVars>
          <dgm:dir/>
          <dgm:resizeHandles/>
        </dgm:presLayoutVars>
      </dgm:prSet>
      <dgm:spPr/>
      <dgm:t>
        <a:bodyPr/>
        <a:lstStyle/>
        <a:p>
          <a:endParaRPr lang="en-US"/>
        </a:p>
      </dgm:t>
    </dgm:pt>
    <dgm:pt modelId="{124099B5-C5D4-49C5-910C-6E55A5D4B788}" type="pres">
      <dgm:prSet presAssocID="{14F33F3A-613C-4462-83F3-1AA439823A80}" presName="compNode" presStyleCnt="0"/>
      <dgm:spPr/>
    </dgm:pt>
    <dgm:pt modelId="{0C92FAD4-F2CC-416B-A3D9-3CDA8C317758}" type="pres">
      <dgm:prSet presAssocID="{14F33F3A-613C-4462-83F3-1AA439823A80}" presName="dummyConnPt" presStyleCnt="0"/>
      <dgm:spPr/>
    </dgm:pt>
    <dgm:pt modelId="{A163532E-8417-4F61-8AD9-BC4D7AA5E8EA}" type="pres">
      <dgm:prSet presAssocID="{14F33F3A-613C-4462-83F3-1AA439823A80}" presName="node" presStyleLbl="node1" presStyleIdx="0" presStyleCnt="3">
        <dgm:presLayoutVars>
          <dgm:bulletEnabled val="1"/>
        </dgm:presLayoutVars>
      </dgm:prSet>
      <dgm:spPr/>
      <dgm:t>
        <a:bodyPr/>
        <a:lstStyle/>
        <a:p>
          <a:endParaRPr lang="en-US"/>
        </a:p>
      </dgm:t>
    </dgm:pt>
    <dgm:pt modelId="{698AD633-3C20-419B-AAE8-328748D6637E}" type="pres">
      <dgm:prSet presAssocID="{3B371B41-9358-450B-B323-70E243B172FE}" presName="sibTrans" presStyleLbl="bgSibTrans2D1" presStyleIdx="0" presStyleCnt="2"/>
      <dgm:spPr/>
      <dgm:t>
        <a:bodyPr/>
        <a:lstStyle/>
        <a:p>
          <a:endParaRPr lang="en-US"/>
        </a:p>
      </dgm:t>
    </dgm:pt>
    <dgm:pt modelId="{85FB5818-A2B9-453E-8DB1-8065D8BFECA6}" type="pres">
      <dgm:prSet presAssocID="{6AE71E09-F26E-4046-82A8-003303139D9C}" presName="compNode" presStyleCnt="0"/>
      <dgm:spPr/>
    </dgm:pt>
    <dgm:pt modelId="{5EB5F2CC-CC2F-4064-8DC0-05BED6BAF55F}" type="pres">
      <dgm:prSet presAssocID="{6AE71E09-F26E-4046-82A8-003303139D9C}" presName="dummyConnPt" presStyleCnt="0"/>
      <dgm:spPr/>
    </dgm:pt>
    <dgm:pt modelId="{D5569623-56E4-457F-A3BB-2626F27899B2}" type="pres">
      <dgm:prSet presAssocID="{6AE71E09-F26E-4046-82A8-003303139D9C}" presName="node" presStyleLbl="node1" presStyleIdx="1" presStyleCnt="3" custScaleY="104009">
        <dgm:presLayoutVars>
          <dgm:bulletEnabled val="1"/>
        </dgm:presLayoutVars>
      </dgm:prSet>
      <dgm:spPr/>
      <dgm:t>
        <a:bodyPr/>
        <a:lstStyle/>
        <a:p>
          <a:endParaRPr lang="en-US"/>
        </a:p>
      </dgm:t>
    </dgm:pt>
    <dgm:pt modelId="{A1AB0234-917C-4552-A218-27DEE602C024}" type="pres">
      <dgm:prSet presAssocID="{5FEDAC63-8015-4472-9598-21BE5BC00299}" presName="sibTrans" presStyleLbl="bgSibTrans2D1" presStyleIdx="1" presStyleCnt="2"/>
      <dgm:spPr/>
      <dgm:t>
        <a:bodyPr/>
        <a:lstStyle/>
        <a:p>
          <a:endParaRPr lang="en-US"/>
        </a:p>
      </dgm:t>
    </dgm:pt>
    <dgm:pt modelId="{807FCD9B-EACA-49C7-BF51-704962F2AF39}" type="pres">
      <dgm:prSet presAssocID="{2BF96715-7491-467C-93C5-A6F4876DBFC9}" presName="compNode" presStyleCnt="0"/>
      <dgm:spPr/>
    </dgm:pt>
    <dgm:pt modelId="{29BF757A-204E-4EFD-8F4E-3666CF270C78}" type="pres">
      <dgm:prSet presAssocID="{2BF96715-7491-467C-93C5-A6F4876DBFC9}" presName="dummyConnPt" presStyleCnt="0"/>
      <dgm:spPr/>
    </dgm:pt>
    <dgm:pt modelId="{C9EEE542-F925-4DC1-BD67-2C16DFDFBB89}" type="pres">
      <dgm:prSet presAssocID="{2BF96715-7491-467C-93C5-A6F4876DBFC9}" presName="node" presStyleLbl="node1" presStyleIdx="2" presStyleCnt="3">
        <dgm:presLayoutVars>
          <dgm:bulletEnabled val="1"/>
        </dgm:presLayoutVars>
      </dgm:prSet>
      <dgm:spPr/>
      <dgm:t>
        <a:bodyPr/>
        <a:lstStyle/>
        <a:p>
          <a:endParaRPr lang="en-US"/>
        </a:p>
      </dgm:t>
    </dgm:pt>
  </dgm:ptLst>
  <dgm:cxnLst>
    <dgm:cxn modelId="{D0D9021D-471E-43FF-BDD3-894A7033F6E5}" type="presOf" srcId="{14F33F3A-613C-4462-83F3-1AA439823A80}" destId="{A163532E-8417-4F61-8AD9-BC4D7AA5E8EA}" srcOrd="0" destOrd="0" presId="urn:microsoft.com/office/officeart/2005/8/layout/bProcess4"/>
    <dgm:cxn modelId="{9DBC748E-87EC-4778-AE6B-08E74B52DE0A}" type="presOf" srcId="{5FEDAC63-8015-4472-9598-21BE5BC00299}" destId="{A1AB0234-917C-4552-A218-27DEE602C024}" srcOrd="0" destOrd="0" presId="urn:microsoft.com/office/officeart/2005/8/layout/bProcess4"/>
    <dgm:cxn modelId="{B0F7E4F1-82BE-4BA0-AAEB-DE4BA32C3E54}" srcId="{5C5A1723-4958-45BF-80E6-2987B1D23332}" destId="{14F33F3A-613C-4462-83F3-1AA439823A80}" srcOrd="0" destOrd="0" parTransId="{25019178-9BA4-4D92-A62E-22C5B6A4D191}" sibTransId="{3B371B41-9358-450B-B323-70E243B172FE}"/>
    <dgm:cxn modelId="{A7EF2987-D8E0-4E45-9627-0EF542EDBEE1}" type="presOf" srcId="{6AE71E09-F26E-4046-82A8-003303139D9C}" destId="{D5569623-56E4-457F-A3BB-2626F27899B2}" srcOrd="0" destOrd="0" presId="urn:microsoft.com/office/officeart/2005/8/layout/bProcess4"/>
    <dgm:cxn modelId="{629988FB-FD5D-46E3-A323-8D6EEA4D0304}" srcId="{5C5A1723-4958-45BF-80E6-2987B1D23332}" destId="{6AE71E09-F26E-4046-82A8-003303139D9C}" srcOrd="1" destOrd="0" parTransId="{70DD3487-85C8-4A1C-83B5-68AB56213536}" sibTransId="{5FEDAC63-8015-4472-9598-21BE5BC00299}"/>
    <dgm:cxn modelId="{0BC38345-1491-421A-9921-0B02BDDD2785}" type="presOf" srcId="{5C5A1723-4958-45BF-80E6-2987B1D23332}" destId="{B79CEB66-AD17-411B-BC13-A7DA752A564F}" srcOrd="0" destOrd="0" presId="urn:microsoft.com/office/officeart/2005/8/layout/bProcess4"/>
    <dgm:cxn modelId="{1AF9FF64-74CF-494B-8EA1-A4EC45B75C9D}" srcId="{5C5A1723-4958-45BF-80E6-2987B1D23332}" destId="{2BF96715-7491-467C-93C5-A6F4876DBFC9}" srcOrd="2" destOrd="0" parTransId="{8327CA4E-C267-4AE9-A431-1497A2F3C26D}" sibTransId="{42188A68-FF5F-47FC-97E3-9B29352A222A}"/>
    <dgm:cxn modelId="{07629279-7F52-4784-8E79-9E311914F7D5}" type="presOf" srcId="{2BF96715-7491-467C-93C5-A6F4876DBFC9}" destId="{C9EEE542-F925-4DC1-BD67-2C16DFDFBB89}" srcOrd="0" destOrd="0" presId="urn:microsoft.com/office/officeart/2005/8/layout/bProcess4"/>
    <dgm:cxn modelId="{AF5ACE70-0269-4546-8017-5558B036CDC8}" type="presOf" srcId="{3B371B41-9358-450B-B323-70E243B172FE}" destId="{698AD633-3C20-419B-AAE8-328748D6637E}" srcOrd="0" destOrd="0" presId="urn:microsoft.com/office/officeart/2005/8/layout/bProcess4"/>
    <dgm:cxn modelId="{17C12EC1-3764-44EF-A7F2-77014FF9568E}" type="presParOf" srcId="{B79CEB66-AD17-411B-BC13-A7DA752A564F}" destId="{124099B5-C5D4-49C5-910C-6E55A5D4B788}" srcOrd="0" destOrd="0" presId="urn:microsoft.com/office/officeart/2005/8/layout/bProcess4"/>
    <dgm:cxn modelId="{D32CF8CD-1F7A-4074-90FA-7911F8249E38}" type="presParOf" srcId="{124099B5-C5D4-49C5-910C-6E55A5D4B788}" destId="{0C92FAD4-F2CC-416B-A3D9-3CDA8C317758}" srcOrd="0" destOrd="0" presId="urn:microsoft.com/office/officeart/2005/8/layout/bProcess4"/>
    <dgm:cxn modelId="{5AE6EE59-640A-4926-AE0A-D47647AC2671}" type="presParOf" srcId="{124099B5-C5D4-49C5-910C-6E55A5D4B788}" destId="{A163532E-8417-4F61-8AD9-BC4D7AA5E8EA}" srcOrd="1" destOrd="0" presId="urn:microsoft.com/office/officeart/2005/8/layout/bProcess4"/>
    <dgm:cxn modelId="{D299568B-0025-462D-B0E9-C8CD3E51F6B4}" type="presParOf" srcId="{B79CEB66-AD17-411B-BC13-A7DA752A564F}" destId="{698AD633-3C20-419B-AAE8-328748D6637E}" srcOrd="1" destOrd="0" presId="urn:microsoft.com/office/officeart/2005/8/layout/bProcess4"/>
    <dgm:cxn modelId="{AA543934-95DE-4AA2-B9E7-E137310CD4F7}" type="presParOf" srcId="{B79CEB66-AD17-411B-BC13-A7DA752A564F}" destId="{85FB5818-A2B9-453E-8DB1-8065D8BFECA6}" srcOrd="2" destOrd="0" presId="urn:microsoft.com/office/officeart/2005/8/layout/bProcess4"/>
    <dgm:cxn modelId="{D36D0F82-B8BC-421D-AB9A-97C75732AA2B}" type="presParOf" srcId="{85FB5818-A2B9-453E-8DB1-8065D8BFECA6}" destId="{5EB5F2CC-CC2F-4064-8DC0-05BED6BAF55F}" srcOrd="0" destOrd="0" presId="urn:microsoft.com/office/officeart/2005/8/layout/bProcess4"/>
    <dgm:cxn modelId="{2E19906A-1907-4070-B195-89E125D0D18B}" type="presParOf" srcId="{85FB5818-A2B9-453E-8DB1-8065D8BFECA6}" destId="{D5569623-56E4-457F-A3BB-2626F27899B2}" srcOrd="1" destOrd="0" presId="urn:microsoft.com/office/officeart/2005/8/layout/bProcess4"/>
    <dgm:cxn modelId="{3BD91969-F3BC-4231-818B-27840F02D783}" type="presParOf" srcId="{B79CEB66-AD17-411B-BC13-A7DA752A564F}" destId="{A1AB0234-917C-4552-A218-27DEE602C024}" srcOrd="3" destOrd="0" presId="urn:microsoft.com/office/officeart/2005/8/layout/bProcess4"/>
    <dgm:cxn modelId="{1C10A447-42E4-4B99-9A89-036942449D5A}" type="presParOf" srcId="{B79CEB66-AD17-411B-BC13-A7DA752A564F}" destId="{807FCD9B-EACA-49C7-BF51-704962F2AF39}" srcOrd="4" destOrd="0" presId="urn:microsoft.com/office/officeart/2005/8/layout/bProcess4"/>
    <dgm:cxn modelId="{BB943E6C-DEB4-4912-8ACF-3E5DA291D830}" type="presParOf" srcId="{807FCD9B-EACA-49C7-BF51-704962F2AF39}" destId="{29BF757A-204E-4EFD-8F4E-3666CF270C78}" srcOrd="0" destOrd="0" presId="urn:microsoft.com/office/officeart/2005/8/layout/bProcess4"/>
    <dgm:cxn modelId="{912E7457-850A-4DFD-BEBE-1345D4677979}" type="presParOf" srcId="{807FCD9B-EACA-49C7-BF51-704962F2AF39}" destId="{C9EEE542-F925-4DC1-BD67-2C16DFDFBB89}"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7C5F398-B8AB-4DDF-A277-83A92920EB65}" type="doc">
      <dgm:prSet loTypeId="urn:microsoft.com/office/officeart/2008/layout/PictureStrips" loCatId="list" qsTypeId="urn:microsoft.com/office/officeart/2005/8/quickstyle/simple1" qsCatId="simple" csTypeId="urn:microsoft.com/office/officeart/2005/8/colors/accent2_1" csCatId="accent2" phldr="1"/>
      <dgm:spPr>
        <a:scene3d>
          <a:camera prst="orthographicFront">
            <a:rot lat="0" lon="0" rev="0"/>
          </a:camera>
          <a:lightRig rig="balanced" dir="t">
            <a:rot lat="0" lon="0" rev="8700000"/>
          </a:lightRig>
        </a:scene3d>
      </dgm:spPr>
      <dgm:t>
        <a:bodyPr/>
        <a:lstStyle/>
        <a:p>
          <a:endParaRPr lang="en-US"/>
        </a:p>
      </dgm:t>
    </dgm:pt>
    <dgm:pt modelId="{C76596AD-E50D-4848-AFED-C9F687A85D16}">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ms-MY" dirty="0"/>
            <a:t>Setiap UA perlu mempunyai mekanisme melaksanakan prosedur semakan kurikulum yang boleh diguna pakai dalam semua peringkat tahap pengajian dari peringkat prasiswazah hingga ke peringkat pascasiswazah secara kerja kursus, penyelidikan, mod campuran dan mod industri. </a:t>
          </a:r>
          <a:endParaRPr lang="en-US" dirty="0"/>
        </a:p>
      </dgm:t>
    </dgm:pt>
    <dgm:pt modelId="{33BD1AE1-1AFF-43CB-BFA8-92DF6EACDE9C}" type="parTrans" cxnId="{C1492EB9-9916-4657-9C23-9A7F86BD3342}">
      <dgm:prSet/>
      <dgm:spPr/>
      <dgm:t>
        <a:bodyPr/>
        <a:lstStyle/>
        <a:p>
          <a:endParaRPr lang="en-US"/>
        </a:p>
      </dgm:t>
    </dgm:pt>
    <dgm:pt modelId="{0AC8183B-7F28-48D5-9E9F-5DD9A701D201}" type="sibTrans" cxnId="{C1492EB9-9916-4657-9C23-9A7F86BD3342}">
      <dgm:prSet/>
      <dgm:spPr/>
      <dgm:t>
        <a:bodyPr/>
        <a:lstStyle/>
        <a:p>
          <a:endParaRPr lang="en-US"/>
        </a:p>
      </dgm:t>
    </dgm:pt>
    <dgm:pt modelId="{B1371C26-1E19-4F36-9B59-5A54E61802B5}">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just"/>
          <a:r>
            <a:rPr lang="ms-MY" dirty="0"/>
            <a:t>Jawatankuasa semakan kurikulum perlu dibentuk. Terdiri dalam kalangan pakar bidang yang berbeza pengalaman dan pendedahan industri supaya kurikulum boleh dilihat secara lebih komprehensif. </a:t>
          </a:r>
          <a:endParaRPr lang="en-US" dirty="0"/>
        </a:p>
      </dgm:t>
    </dgm:pt>
    <dgm:pt modelId="{5117A5A3-6A9F-44AB-8F92-E918744F19DE}" type="parTrans" cxnId="{6D4C16F7-322D-4ED5-B381-91583B246F57}">
      <dgm:prSet/>
      <dgm:spPr/>
      <dgm:t>
        <a:bodyPr/>
        <a:lstStyle/>
        <a:p>
          <a:endParaRPr lang="en-US"/>
        </a:p>
      </dgm:t>
    </dgm:pt>
    <dgm:pt modelId="{AA3B19DF-452B-4365-9F0B-EC26D9124FBA}" type="sibTrans" cxnId="{6D4C16F7-322D-4ED5-B381-91583B246F57}">
      <dgm:prSet/>
      <dgm:spPr/>
      <dgm:t>
        <a:bodyPr/>
        <a:lstStyle/>
        <a:p>
          <a:endParaRPr lang="en-US"/>
        </a:p>
      </dgm:t>
    </dgm:pt>
    <dgm:pt modelId="{CF5484F0-3249-4256-B762-6BCE78B9577B}" type="pres">
      <dgm:prSet presAssocID="{F7C5F398-B8AB-4DDF-A277-83A92920EB65}" presName="Name0" presStyleCnt="0">
        <dgm:presLayoutVars>
          <dgm:dir/>
          <dgm:resizeHandles val="exact"/>
        </dgm:presLayoutVars>
      </dgm:prSet>
      <dgm:spPr/>
      <dgm:t>
        <a:bodyPr/>
        <a:lstStyle/>
        <a:p>
          <a:endParaRPr lang="en-US"/>
        </a:p>
      </dgm:t>
    </dgm:pt>
    <dgm:pt modelId="{D42DF426-88DB-4A02-B6C5-70EA2256F4CB}" type="pres">
      <dgm:prSet presAssocID="{C76596AD-E50D-4848-AFED-C9F687A85D16}" presName="composite"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25532730-82C0-4847-8E30-74390E3C915B}" type="pres">
      <dgm:prSet presAssocID="{C76596AD-E50D-4848-AFED-C9F687A85D16}" presName="rect1" presStyleLbl="trAlignAcc1" presStyleIdx="0" presStyleCnt="2">
        <dgm:presLayoutVars>
          <dgm:bulletEnabled val="1"/>
        </dgm:presLayoutVars>
      </dgm:prSet>
      <dgm:spPr/>
      <dgm:t>
        <a:bodyPr/>
        <a:lstStyle/>
        <a:p>
          <a:endParaRPr lang="en-US"/>
        </a:p>
      </dgm:t>
    </dgm:pt>
    <dgm:pt modelId="{C4D3D159-2759-427F-B687-2818CEC54825}" type="pres">
      <dgm:prSet presAssocID="{C76596AD-E50D-4848-AFED-C9F687A85D16}" presName="rect2" presStyleLbl="fgImgPlace1" presStyleIdx="0" presStyleCnt="2"/>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9F97CC00-F0EF-4B01-8DD8-DD226573DB02}" type="pres">
      <dgm:prSet presAssocID="{0AC8183B-7F28-48D5-9E9F-5DD9A701D201}" presName="sibTrans"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106010DC-DAA4-4DBA-A0BD-15CC4655F694}" type="pres">
      <dgm:prSet presAssocID="{B1371C26-1E19-4F36-9B59-5A54E61802B5}" presName="composite"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A018D4F8-DFD4-412B-8074-4F31F5F357AC}" type="pres">
      <dgm:prSet presAssocID="{B1371C26-1E19-4F36-9B59-5A54E61802B5}" presName="rect1" presStyleLbl="trAlignAcc1" presStyleIdx="1" presStyleCnt="2">
        <dgm:presLayoutVars>
          <dgm:bulletEnabled val="1"/>
        </dgm:presLayoutVars>
      </dgm:prSet>
      <dgm:spPr/>
      <dgm:t>
        <a:bodyPr/>
        <a:lstStyle/>
        <a:p>
          <a:endParaRPr lang="en-US"/>
        </a:p>
      </dgm:t>
    </dgm:pt>
    <dgm:pt modelId="{05B9B4FA-9B7D-49B0-B5E1-63156B0CF52F}" type="pres">
      <dgm:prSet presAssocID="{B1371C26-1E19-4F36-9B59-5A54E61802B5}" presName="rect2" presStyleLbl="fgImgPlace1" presStyleIdx="1" presStyleCnt="2"/>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Lst>
  <dgm:cxnLst>
    <dgm:cxn modelId="{61AD829E-70A9-4DEC-92EA-738225780486}" type="presOf" srcId="{B1371C26-1E19-4F36-9B59-5A54E61802B5}" destId="{A018D4F8-DFD4-412B-8074-4F31F5F357AC}" srcOrd="0" destOrd="0" presId="urn:microsoft.com/office/officeart/2008/layout/PictureStrips"/>
    <dgm:cxn modelId="{6D4C16F7-322D-4ED5-B381-91583B246F57}" srcId="{F7C5F398-B8AB-4DDF-A277-83A92920EB65}" destId="{B1371C26-1E19-4F36-9B59-5A54E61802B5}" srcOrd="1" destOrd="0" parTransId="{5117A5A3-6A9F-44AB-8F92-E918744F19DE}" sibTransId="{AA3B19DF-452B-4365-9F0B-EC26D9124FBA}"/>
    <dgm:cxn modelId="{C1492EB9-9916-4657-9C23-9A7F86BD3342}" srcId="{F7C5F398-B8AB-4DDF-A277-83A92920EB65}" destId="{C76596AD-E50D-4848-AFED-C9F687A85D16}" srcOrd="0" destOrd="0" parTransId="{33BD1AE1-1AFF-43CB-BFA8-92DF6EACDE9C}" sibTransId="{0AC8183B-7F28-48D5-9E9F-5DD9A701D201}"/>
    <dgm:cxn modelId="{EF90172D-FF32-4C35-B18E-5079EDC87F9B}" type="presOf" srcId="{F7C5F398-B8AB-4DDF-A277-83A92920EB65}" destId="{CF5484F0-3249-4256-B762-6BCE78B9577B}" srcOrd="0" destOrd="0" presId="urn:microsoft.com/office/officeart/2008/layout/PictureStrips"/>
    <dgm:cxn modelId="{88B4722E-884D-44C9-A6C8-D7A64645BB59}" type="presOf" srcId="{C76596AD-E50D-4848-AFED-C9F687A85D16}" destId="{25532730-82C0-4847-8E30-74390E3C915B}" srcOrd="0" destOrd="0" presId="urn:microsoft.com/office/officeart/2008/layout/PictureStrips"/>
    <dgm:cxn modelId="{E97B65CB-D0E3-4476-8C20-D38A2608399B}" type="presParOf" srcId="{CF5484F0-3249-4256-B762-6BCE78B9577B}" destId="{D42DF426-88DB-4A02-B6C5-70EA2256F4CB}" srcOrd="0" destOrd="0" presId="urn:microsoft.com/office/officeart/2008/layout/PictureStrips"/>
    <dgm:cxn modelId="{4E7DE672-FFA7-4900-BA9B-4DAFEA023946}" type="presParOf" srcId="{D42DF426-88DB-4A02-B6C5-70EA2256F4CB}" destId="{25532730-82C0-4847-8E30-74390E3C915B}" srcOrd="0" destOrd="0" presId="urn:microsoft.com/office/officeart/2008/layout/PictureStrips"/>
    <dgm:cxn modelId="{DACD247E-C4D3-4D47-A546-462768AF2973}" type="presParOf" srcId="{D42DF426-88DB-4A02-B6C5-70EA2256F4CB}" destId="{C4D3D159-2759-427F-B687-2818CEC54825}" srcOrd="1" destOrd="0" presId="urn:microsoft.com/office/officeart/2008/layout/PictureStrips"/>
    <dgm:cxn modelId="{92171F42-6942-4F41-9736-FB9D428937F1}" type="presParOf" srcId="{CF5484F0-3249-4256-B762-6BCE78B9577B}" destId="{9F97CC00-F0EF-4B01-8DD8-DD226573DB02}" srcOrd="1" destOrd="0" presId="urn:microsoft.com/office/officeart/2008/layout/PictureStrips"/>
    <dgm:cxn modelId="{B91E6524-6843-4DD6-B116-7CC24C2A21D4}" type="presParOf" srcId="{CF5484F0-3249-4256-B762-6BCE78B9577B}" destId="{106010DC-DAA4-4DBA-A0BD-15CC4655F694}" srcOrd="2" destOrd="0" presId="urn:microsoft.com/office/officeart/2008/layout/PictureStrips"/>
    <dgm:cxn modelId="{F322FBAA-08E4-48CE-AE11-3BF05C7DB8B6}" type="presParOf" srcId="{106010DC-DAA4-4DBA-A0BD-15CC4655F694}" destId="{A018D4F8-DFD4-412B-8074-4F31F5F357AC}" srcOrd="0" destOrd="0" presId="urn:microsoft.com/office/officeart/2008/layout/PictureStrips"/>
    <dgm:cxn modelId="{2A6C3D77-7A7D-46D6-BAA5-5D3E51885095}" type="presParOf" srcId="{106010DC-DAA4-4DBA-A0BD-15CC4655F694}" destId="{05B9B4FA-9B7D-49B0-B5E1-63156B0CF52F}"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E7C8145-1E48-4BFB-BEDC-F8AC5CF3B9CF}" type="doc">
      <dgm:prSet loTypeId="urn:microsoft.com/office/officeart/2005/8/layout/hList1" loCatId="list" qsTypeId="urn:microsoft.com/office/officeart/2005/8/quickstyle/simple1" qsCatId="simple" csTypeId="urn:microsoft.com/office/officeart/2005/8/colors/accent2_1" csCatId="accent2" phldr="1"/>
      <dgm:spPr/>
      <dgm:t>
        <a:bodyPr/>
        <a:lstStyle/>
        <a:p>
          <a:endParaRPr lang="en-US"/>
        </a:p>
      </dgm:t>
    </dgm:pt>
    <dgm:pt modelId="{CC2BF276-EB8E-4F81-82CB-23AA63CC9042}">
      <dgm:prSet custT="1"/>
      <dgm:spPr>
        <a:solidFill>
          <a:schemeClr val="accent2">
            <a:lumMod val="40000"/>
            <a:lumOff val="60000"/>
          </a:schemeClr>
        </a:solidFill>
      </dgm:spPr>
      <dgm:t>
        <a:bodyPr/>
        <a:lstStyle/>
        <a:p>
          <a:r>
            <a:rPr lang="ms-MY" sz="2000" b="1" dirty="0"/>
            <a:t>1. Kesesuaian Nama Program </a:t>
          </a:r>
          <a:r>
            <a:rPr lang="ms-MY" sz="1800" b="1" dirty="0"/>
            <a:t> </a:t>
          </a:r>
          <a:endParaRPr lang="en-US" sz="1800" dirty="0"/>
        </a:p>
      </dgm:t>
    </dgm:pt>
    <dgm:pt modelId="{D7646C56-C415-4595-A2E3-0AA5D97A6EF0}" type="parTrans" cxnId="{FDE929E8-6F96-430A-B990-29E5B7478926}">
      <dgm:prSet/>
      <dgm:spPr/>
      <dgm:t>
        <a:bodyPr/>
        <a:lstStyle/>
        <a:p>
          <a:endParaRPr lang="en-US"/>
        </a:p>
      </dgm:t>
    </dgm:pt>
    <dgm:pt modelId="{6F7B6596-39B5-46A4-B2AF-0CFB6672E52B}" type="sibTrans" cxnId="{FDE929E8-6F96-430A-B990-29E5B7478926}">
      <dgm:prSet/>
      <dgm:spPr/>
      <dgm:t>
        <a:bodyPr/>
        <a:lstStyle/>
        <a:p>
          <a:endParaRPr lang="en-US"/>
        </a:p>
      </dgm:t>
    </dgm:pt>
    <dgm:pt modelId="{1F63EE5D-C104-4A8D-8127-25C79402FF3F}">
      <dgm:prSet custT="1"/>
      <dgm:spPr/>
      <dgm:t>
        <a:bodyPr/>
        <a:lstStyle/>
        <a:p>
          <a:r>
            <a:rPr lang="ms-MY" sz="2000" dirty="0"/>
            <a:t>Nama program akademik boleh dilihat dari aspek mengikut trend semasa dan kefahaman gambaran/anggapan pemegang taruh terhadap nama program yang ditawarkan. </a:t>
          </a:r>
          <a:endParaRPr lang="en-US" sz="2000" dirty="0"/>
        </a:p>
      </dgm:t>
    </dgm:pt>
    <dgm:pt modelId="{7F15870A-36D4-4465-9C56-C5B3F9B2261C}" type="parTrans" cxnId="{FD1A55A5-94EC-4B3B-A29D-6B8EE7E4B23B}">
      <dgm:prSet/>
      <dgm:spPr/>
      <dgm:t>
        <a:bodyPr/>
        <a:lstStyle/>
        <a:p>
          <a:endParaRPr lang="en-US"/>
        </a:p>
      </dgm:t>
    </dgm:pt>
    <dgm:pt modelId="{32813CDF-F7F1-4251-96A8-45EC27241BEE}" type="sibTrans" cxnId="{FD1A55A5-94EC-4B3B-A29D-6B8EE7E4B23B}">
      <dgm:prSet/>
      <dgm:spPr/>
      <dgm:t>
        <a:bodyPr/>
        <a:lstStyle/>
        <a:p>
          <a:endParaRPr lang="en-US"/>
        </a:p>
      </dgm:t>
    </dgm:pt>
    <dgm:pt modelId="{5C466EE4-C5CC-44BF-B4C8-5AC8DF399D33}">
      <dgm:prSet custT="1"/>
      <dgm:spPr/>
      <dgm:t>
        <a:bodyPr/>
        <a:lstStyle/>
        <a:p>
          <a:r>
            <a:rPr lang="ms-MY" sz="2000" dirty="0"/>
            <a:t>Kefahaman pemegang taruh terhadap </a:t>
          </a:r>
          <a:r>
            <a:rPr lang="ms-MY" sz="2000" i="1" dirty="0"/>
            <a:t>niche</a:t>
          </a:r>
          <a:r>
            <a:rPr lang="ms-MY" sz="2000" dirty="0"/>
            <a:t> program berdasarkan nama program tersebut. </a:t>
          </a:r>
          <a:endParaRPr lang="en-US" sz="2000" dirty="0"/>
        </a:p>
      </dgm:t>
    </dgm:pt>
    <dgm:pt modelId="{12054068-7E14-4E55-B814-52EDBDC3E5A4}" type="parTrans" cxnId="{D3BF9EB4-1825-426A-8DA7-C9A5C2A226A1}">
      <dgm:prSet/>
      <dgm:spPr/>
      <dgm:t>
        <a:bodyPr/>
        <a:lstStyle/>
        <a:p>
          <a:endParaRPr lang="en-US"/>
        </a:p>
      </dgm:t>
    </dgm:pt>
    <dgm:pt modelId="{7D1F5638-D41A-4F96-8976-F4FD6F9504DC}" type="sibTrans" cxnId="{D3BF9EB4-1825-426A-8DA7-C9A5C2A226A1}">
      <dgm:prSet/>
      <dgm:spPr/>
      <dgm:t>
        <a:bodyPr/>
        <a:lstStyle/>
        <a:p>
          <a:endParaRPr lang="en-US"/>
        </a:p>
      </dgm:t>
    </dgm:pt>
    <dgm:pt modelId="{86DB34D2-A502-41E0-B27E-6614651B9846}">
      <dgm:prSet custT="1"/>
      <dgm:spPr>
        <a:solidFill>
          <a:schemeClr val="accent2">
            <a:lumMod val="40000"/>
            <a:lumOff val="60000"/>
          </a:schemeClr>
        </a:solidFill>
      </dgm:spPr>
      <dgm:t>
        <a:bodyPr/>
        <a:lstStyle/>
        <a:p>
          <a:r>
            <a:rPr lang="ms-MY" sz="2000" b="1" dirty="0"/>
            <a:t>2. Tempoh Pengajian Program</a:t>
          </a:r>
          <a:endParaRPr lang="en-US" sz="2000" dirty="0"/>
        </a:p>
      </dgm:t>
    </dgm:pt>
    <dgm:pt modelId="{4AB6B43E-2C61-4ECC-8506-42C1588097E7}" type="parTrans" cxnId="{48B7B63D-6336-4C37-8EC1-C12E2C2ED84C}">
      <dgm:prSet/>
      <dgm:spPr/>
      <dgm:t>
        <a:bodyPr/>
        <a:lstStyle/>
        <a:p>
          <a:endParaRPr lang="en-US"/>
        </a:p>
      </dgm:t>
    </dgm:pt>
    <dgm:pt modelId="{5A5CDDCB-B34D-4609-9CD0-642C4D6BA9BF}" type="sibTrans" cxnId="{48B7B63D-6336-4C37-8EC1-C12E2C2ED84C}">
      <dgm:prSet/>
      <dgm:spPr/>
      <dgm:t>
        <a:bodyPr/>
        <a:lstStyle/>
        <a:p>
          <a:endParaRPr lang="en-US"/>
        </a:p>
      </dgm:t>
    </dgm:pt>
    <dgm:pt modelId="{8571C375-A4DB-4235-ADDE-9DC42DDF0C97}">
      <dgm:prSet custT="1"/>
      <dgm:spPr/>
      <dgm:t>
        <a:bodyPr/>
        <a:lstStyle/>
        <a:p>
          <a:r>
            <a:rPr lang="ms-MY" sz="2000" dirty="0"/>
            <a:t>Data GOT boleh dijadikan asas kepada mengkaji semula tempoh pengajian. </a:t>
          </a:r>
          <a:endParaRPr lang="en-MY" sz="2000" dirty="0"/>
        </a:p>
      </dgm:t>
    </dgm:pt>
    <dgm:pt modelId="{AE7350EE-1D56-4B49-915D-CEBA19161BCE}" type="parTrans" cxnId="{C34A8169-899B-4546-ACD9-74668DC798C4}">
      <dgm:prSet/>
      <dgm:spPr/>
      <dgm:t>
        <a:bodyPr/>
        <a:lstStyle/>
        <a:p>
          <a:endParaRPr lang="en-US"/>
        </a:p>
      </dgm:t>
    </dgm:pt>
    <dgm:pt modelId="{4BB67BC7-4E1E-43CD-AD1D-12D4DA059C3B}" type="sibTrans" cxnId="{C34A8169-899B-4546-ACD9-74668DC798C4}">
      <dgm:prSet/>
      <dgm:spPr/>
      <dgm:t>
        <a:bodyPr/>
        <a:lstStyle/>
        <a:p>
          <a:endParaRPr lang="en-US"/>
        </a:p>
      </dgm:t>
    </dgm:pt>
    <dgm:pt modelId="{1F9BCD2B-234A-4D08-9A92-C6BD76A06914}">
      <dgm:prSet custT="1"/>
      <dgm:spPr/>
      <dgm:t>
        <a:bodyPr/>
        <a:lstStyle/>
        <a:p>
          <a:r>
            <a:rPr lang="ms-MY" sz="2000" dirty="0"/>
            <a:t>tidak membebankan pelajar dan kualiti program akademik terjamin</a:t>
          </a:r>
          <a:r>
            <a:rPr lang="ms-MY" sz="2200" dirty="0"/>
            <a:t>.</a:t>
          </a:r>
          <a:endParaRPr lang="en-MY" sz="2200" dirty="0"/>
        </a:p>
      </dgm:t>
    </dgm:pt>
    <dgm:pt modelId="{DA446BE9-B8A3-4A7B-9273-F5BD64C5D259}" type="parTrans" cxnId="{314AD960-E3E2-46FB-AAD9-4E48689FCAB0}">
      <dgm:prSet/>
      <dgm:spPr/>
      <dgm:t>
        <a:bodyPr/>
        <a:lstStyle/>
        <a:p>
          <a:endParaRPr lang="en-US"/>
        </a:p>
      </dgm:t>
    </dgm:pt>
    <dgm:pt modelId="{82ACE1E3-C1C0-446B-8C0D-758D12836DA9}" type="sibTrans" cxnId="{314AD960-E3E2-46FB-AAD9-4E48689FCAB0}">
      <dgm:prSet/>
      <dgm:spPr/>
      <dgm:t>
        <a:bodyPr/>
        <a:lstStyle/>
        <a:p>
          <a:endParaRPr lang="en-US"/>
        </a:p>
      </dgm:t>
    </dgm:pt>
    <dgm:pt modelId="{C4170A7F-31AA-4052-A850-AE80DBFAB0EC}">
      <dgm:prSet custT="1"/>
      <dgm:spPr/>
      <dgm:t>
        <a:bodyPr/>
        <a:lstStyle/>
        <a:p>
          <a:r>
            <a:rPr lang="ms-MY" sz="2000" dirty="0"/>
            <a:t>Keperluan mengadakan latihan industri/klinikal/praktikal selama satu (1) semester, satu (1) tahun atau lebih bagi meningkatkan kemahiran pelajar dalam bidang tertentu.</a:t>
          </a:r>
          <a:endParaRPr lang="en-MY" sz="2000" dirty="0"/>
        </a:p>
      </dgm:t>
    </dgm:pt>
    <dgm:pt modelId="{29762D23-F1A6-4E43-AF89-6A7C951FE878}" type="parTrans" cxnId="{0C188D7C-FE05-4E90-8691-3A439A1CE07E}">
      <dgm:prSet/>
      <dgm:spPr/>
      <dgm:t>
        <a:bodyPr/>
        <a:lstStyle/>
        <a:p>
          <a:endParaRPr lang="en-US"/>
        </a:p>
      </dgm:t>
    </dgm:pt>
    <dgm:pt modelId="{E0F24233-03C8-41D0-B558-F05FF938942D}" type="sibTrans" cxnId="{0C188D7C-FE05-4E90-8691-3A439A1CE07E}">
      <dgm:prSet/>
      <dgm:spPr/>
      <dgm:t>
        <a:bodyPr/>
        <a:lstStyle/>
        <a:p>
          <a:endParaRPr lang="en-US"/>
        </a:p>
      </dgm:t>
    </dgm:pt>
    <dgm:pt modelId="{F1CE4B4A-F3D6-46B2-8CBF-EAB5425A9A45}" type="pres">
      <dgm:prSet presAssocID="{1E7C8145-1E48-4BFB-BEDC-F8AC5CF3B9CF}" presName="Name0" presStyleCnt="0">
        <dgm:presLayoutVars>
          <dgm:dir/>
          <dgm:animLvl val="lvl"/>
          <dgm:resizeHandles val="exact"/>
        </dgm:presLayoutVars>
      </dgm:prSet>
      <dgm:spPr/>
      <dgm:t>
        <a:bodyPr/>
        <a:lstStyle/>
        <a:p>
          <a:endParaRPr lang="en-US"/>
        </a:p>
      </dgm:t>
    </dgm:pt>
    <dgm:pt modelId="{3F4C240E-9941-437A-808A-F48F402B2554}" type="pres">
      <dgm:prSet presAssocID="{CC2BF276-EB8E-4F81-82CB-23AA63CC9042}" presName="composite" presStyleCnt="0"/>
      <dgm:spPr/>
    </dgm:pt>
    <dgm:pt modelId="{C3321A1E-E1C7-4EB1-B7AD-AF0C80A1094B}" type="pres">
      <dgm:prSet presAssocID="{CC2BF276-EB8E-4F81-82CB-23AA63CC9042}" presName="parTx" presStyleLbl="alignNode1" presStyleIdx="0" presStyleCnt="2">
        <dgm:presLayoutVars>
          <dgm:chMax val="0"/>
          <dgm:chPref val="0"/>
          <dgm:bulletEnabled val="1"/>
        </dgm:presLayoutVars>
      </dgm:prSet>
      <dgm:spPr/>
      <dgm:t>
        <a:bodyPr/>
        <a:lstStyle/>
        <a:p>
          <a:endParaRPr lang="en-US"/>
        </a:p>
      </dgm:t>
    </dgm:pt>
    <dgm:pt modelId="{38FFA91B-E225-4602-8F96-BD2A720F5B0E}" type="pres">
      <dgm:prSet presAssocID="{CC2BF276-EB8E-4F81-82CB-23AA63CC9042}" presName="desTx" presStyleLbl="alignAccFollowNode1" presStyleIdx="0" presStyleCnt="2">
        <dgm:presLayoutVars>
          <dgm:bulletEnabled val="1"/>
        </dgm:presLayoutVars>
      </dgm:prSet>
      <dgm:spPr/>
      <dgm:t>
        <a:bodyPr/>
        <a:lstStyle/>
        <a:p>
          <a:endParaRPr lang="en-US"/>
        </a:p>
      </dgm:t>
    </dgm:pt>
    <dgm:pt modelId="{E7643CDB-AF9B-4A86-84AA-839AB1F0E5D2}" type="pres">
      <dgm:prSet presAssocID="{6F7B6596-39B5-46A4-B2AF-0CFB6672E52B}" presName="space" presStyleCnt="0"/>
      <dgm:spPr/>
    </dgm:pt>
    <dgm:pt modelId="{BDCA808D-7564-4F50-AD2C-00D95129ED7E}" type="pres">
      <dgm:prSet presAssocID="{86DB34D2-A502-41E0-B27E-6614651B9846}" presName="composite" presStyleCnt="0"/>
      <dgm:spPr/>
    </dgm:pt>
    <dgm:pt modelId="{EED198E8-9484-419E-8EDD-7BF8A91CC475}" type="pres">
      <dgm:prSet presAssocID="{86DB34D2-A502-41E0-B27E-6614651B9846}" presName="parTx" presStyleLbl="alignNode1" presStyleIdx="1" presStyleCnt="2">
        <dgm:presLayoutVars>
          <dgm:chMax val="0"/>
          <dgm:chPref val="0"/>
          <dgm:bulletEnabled val="1"/>
        </dgm:presLayoutVars>
      </dgm:prSet>
      <dgm:spPr/>
      <dgm:t>
        <a:bodyPr/>
        <a:lstStyle/>
        <a:p>
          <a:endParaRPr lang="en-US"/>
        </a:p>
      </dgm:t>
    </dgm:pt>
    <dgm:pt modelId="{A7F6A4DE-6481-4B60-9647-A5BCD257E881}" type="pres">
      <dgm:prSet presAssocID="{86DB34D2-A502-41E0-B27E-6614651B9846}" presName="desTx" presStyleLbl="alignAccFollowNode1" presStyleIdx="1" presStyleCnt="2">
        <dgm:presLayoutVars>
          <dgm:bulletEnabled val="1"/>
        </dgm:presLayoutVars>
      </dgm:prSet>
      <dgm:spPr/>
      <dgm:t>
        <a:bodyPr/>
        <a:lstStyle/>
        <a:p>
          <a:endParaRPr lang="en-US"/>
        </a:p>
      </dgm:t>
    </dgm:pt>
  </dgm:ptLst>
  <dgm:cxnLst>
    <dgm:cxn modelId="{C34A8169-899B-4546-ACD9-74668DC798C4}" srcId="{86DB34D2-A502-41E0-B27E-6614651B9846}" destId="{8571C375-A4DB-4235-ADDE-9DC42DDF0C97}" srcOrd="0" destOrd="0" parTransId="{AE7350EE-1D56-4B49-915D-CEBA19161BCE}" sibTransId="{4BB67BC7-4E1E-43CD-AD1D-12D4DA059C3B}"/>
    <dgm:cxn modelId="{0C188D7C-FE05-4E90-8691-3A439A1CE07E}" srcId="{86DB34D2-A502-41E0-B27E-6614651B9846}" destId="{C4170A7F-31AA-4052-A850-AE80DBFAB0EC}" srcOrd="1" destOrd="0" parTransId="{29762D23-F1A6-4E43-AF89-6A7C951FE878}" sibTransId="{E0F24233-03C8-41D0-B558-F05FF938942D}"/>
    <dgm:cxn modelId="{314AD960-E3E2-46FB-AAD9-4E48689FCAB0}" srcId="{86DB34D2-A502-41E0-B27E-6614651B9846}" destId="{1F9BCD2B-234A-4D08-9A92-C6BD76A06914}" srcOrd="2" destOrd="0" parTransId="{DA446BE9-B8A3-4A7B-9273-F5BD64C5D259}" sibTransId="{82ACE1E3-C1C0-446B-8C0D-758D12836DA9}"/>
    <dgm:cxn modelId="{678BED26-0254-4C77-A438-84FD4C0D44B2}" type="presOf" srcId="{C4170A7F-31AA-4052-A850-AE80DBFAB0EC}" destId="{A7F6A4DE-6481-4B60-9647-A5BCD257E881}" srcOrd="0" destOrd="1" presId="urn:microsoft.com/office/officeart/2005/8/layout/hList1"/>
    <dgm:cxn modelId="{AF04BB64-8003-4B02-AEAA-9BA103F94CB2}" type="presOf" srcId="{8571C375-A4DB-4235-ADDE-9DC42DDF0C97}" destId="{A7F6A4DE-6481-4B60-9647-A5BCD257E881}" srcOrd="0" destOrd="0" presId="urn:microsoft.com/office/officeart/2005/8/layout/hList1"/>
    <dgm:cxn modelId="{C8C76434-687D-42F6-8B65-C6EEAD7B8FCA}" type="presOf" srcId="{1F63EE5D-C104-4A8D-8127-25C79402FF3F}" destId="{38FFA91B-E225-4602-8F96-BD2A720F5B0E}" srcOrd="0" destOrd="0" presId="urn:microsoft.com/office/officeart/2005/8/layout/hList1"/>
    <dgm:cxn modelId="{D3BF9EB4-1825-426A-8DA7-C9A5C2A226A1}" srcId="{CC2BF276-EB8E-4F81-82CB-23AA63CC9042}" destId="{5C466EE4-C5CC-44BF-B4C8-5AC8DF399D33}" srcOrd="1" destOrd="0" parTransId="{12054068-7E14-4E55-B814-52EDBDC3E5A4}" sibTransId="{7D1F5638-D41A-4F96-8976-F4FD6F9504DC}"/>
    <dgm:cxn modelId="{7EE370B9-2913-4FAF-BD59-1009903F2CE3}" type="presOf" srcId="{5C466EE4-C5CC-44BF-B4C8-5AC8DF399D33}" destId="{38FFA91B-E225-4602-8F96-BD2A720F5B0E}" srcOrd="0" destOrd="1" presId="urn:microsoft.com/office/officeart/2005/8/layout/hList1"/>
    <dgm:cxn modelId="{278AF9A6-5743-4DFD-8569-66F3EA2DA4FA}" type="presOf" srcId="{CC2BF276-EB8E-4F81-82CB-23AA63CC9042}" destId="{C3321A1E-E1C7-4EB1-B7AD-AF0C80A1094B}" srcOrd="0" destOrd="0" presId="urn:microsoft.com/office/officeart/2005/8/layout/hList1"/>
    <dgm:cxn modelId="{7968F01F-43E2-4BDA-9C10-C2D871FD200C}" type="presOf" srcId="{86DB34D2-A502-41E0-B27E-6614651B9846}" destId="{EED198E8-9484-419E-8EDD-7BF8A91CC475}" srcOrd="0" destOrd="0" presId="urn:microsoft.com/office/officeart/2005/8/layout/hList1"/>
    <dgm:cxn modelId="{FD1A55A5-94EC-4B3B-A29D-6B8EE7E4B23B}" srcId="{CC2BF276-EB8E-4F81-82CB-23AA63CC9042}" destId="{1F63EE5D-C104-4A8D-8127-25C79402FF3F}" srcOrd="0" destOrd="0" parTransId="{7F15870A-36D4-4465-9C56-C5B3F9B2261C}" sibTransId="{32813CDF-F7F1-4251-96A8-45EC27241BEE}"/>
    <dgm:cxn modelId="{FDE929E8-6F96-430A-B990-29E5B7478926}" srcId="{1E7C8145-1E48-4BFB-BEDC-F8AC5CF3B9CF}" destId="{CC2BF276-EB8E-4F81-82CB-23AA63CC9042}" srcOrd="0" destOrd="0" parTransId="{D7646C56-C415-4595-A2E3-0AA5D97A6EF0}" sibTransId="{6F7B6596-39B5-46A4-B2AF-0CFB6672E52B}"/>
    <dgm:cxn modelId="{1E4AFA89-2D96-48B7-9710-5888ECEAF0DD}" type="presOf" srcId="{1E7C8145-1E48-4BFB-BEDC-F8AC5CF3B9CF}" destId="{F1CE4B4A-F3D6-46B2-8CBF-EAB5425A9A45}" srcOrd="0" destOrd="0" presId="urn:microsoft.com/office/officeart/2005/8/layout/hList1"/>
    <dgm:cxn modelId="{48B7B63D-6336-4C37-8EC1-C12E2C2ED84C}" srcId="{1E7C8145-1E48-4BFB-BEDC-F8AC5CF3B9CF}" destId="{86DB34D2-A502-41E0-B27E-6614651B9846}" srcOrd="1" destOrd="0" parTransId="{4AB6B43E-2C61-4ECC-8506-42C1588097E7}" sibTransId="{5A5CDDCB-B34D-4609-9CD0-642C4D6BA9BF}"/>
    <dgm:cxn modelId="{812566FB-0BC1-48F8-B7D5-C6BE63A33D7F}" type="presOf" srcId="{1F9BCD2B-234A-4D08-9A92-C6BD76A06914}" destId="{A7F6A4DE-6481-4B60-9647-A5BCD257E881}" srcOrd="0" destOrd="2" presId="urn:microsoft.com/office/officeart/2005/8/layout/hList1"/>
    <dgm:cxn modelId="{E09F0FFC-6CE6-47B1-9525-4EB0A31447C6}" type="presParOf" srcId="{F1CE4B4A-F3D6-46B2-8CBF-EAB5425A9A45}" destId="{3F4C240E-9941-437A-808A-F48F402B2554}" srcOrd="0" destOrd="0" presId="urn:microsoft.com/office/officeart/2005/8/layout/hList1"/>
    <dgm:cxn modelId="{22EB37A9-62A6-40C2-AB54-3CA23019DA2D}" type="presParOf" srcId="{3F4C240E-9941-437A-808A-F48F402B2554}" destId="{C3321A1E-E1C7-4EB1-B7AD-AF0C80A1094B}" srcOrd="0" destOrd="0" presId="urn:microsoft.com/office/officeart/2005/8/layout/hList1"/>
    <dgm:cxn modelId="{C2188CBC-AA5C-4AD5-A8A0-21E890A29A23}" type="presParOf" srcId="{3F4C240E-9941-437A-808A-F48F402B2554}" destId="{38FFA91B-E225-4602-8F96-BD2A720F5B0E}" srcOrd="1" destOrd="0" presId="urn:microsoft.com/office/officeart/2005/8/layout/hList1"/>
    <dgm:cxn modelId="{AE0287D0-9D98-46C7-8B2D-4D61F918476A}" type="presParOf" srcId="{F1CE4B4A-F3D6-46B2-8CBF-EAB5425A9A45}" destId="{E7643CDB-AF9B-4A86-84AA-839AB1F0E5D2}" srcOrd="1" destOrd="0" presId="urn:microsoft.com/office/officeart/2005/8/layout/hList1"/>
    <dgm:cxn modelId="{A1224398-A621-4FF6-8A3B-DD4A9D72BC35}" type="presParOf" srcId="{F1CE4B4A-F3D6-46B2-8CBF-EAB5425A9A45}" destId="{BDCA808D-7564-4F50-AD2C-00D95129ED7E}" srcOrd="2" destOrd="0" presId="urn:microsoft.com/office/officeart/2005/8/layout/hList1"/>
    <dgm:cxn modelId="{E92DB9DB-A38E-4FA3-B971-C451CFABF8F5}" type="presParOf" srcId="{BDCA808D-7564-4F50-AD2C-00D95129ED7E}" destId="{EED198E8-9484-419E-8EDD-7BF8A91CC475}" srcOrd="0" destOrd="0" presId="urn:microsoft.com/office/officeart/2005/8/layout/hList1"/>
    <dgm:cxn modelId="{07F8B7C4-8BF7-4D45-830F-3A1DA5405BA3}" type="presParOf" srcId="{BDCA808D-7564-4F50-AD2C-00D95129ED7E}" destId="{A7F6A4DE-6481-4B60-9647-A5BCD257E881}" srcOrd="1" destOrd="0" presId="urn:microsoft.com/office/officeart/2005/8/layout/hList1"/>
  </dgm:cxnLst>
  <dgm:bg>
    <a:effectLst>
      <a:outerShdw blurRad="50800" dist="38100" dir="8100000" algn="tr" rotWithShape="0">
        <a:prstClr val="black">
          <a:alpha val="40000"/>
        </a:prstClr>
      </a:outerShdw>
    </a:effectLst>
  </dgm:bg>
  <dgm:whole>
    <a:ln w="57150"/>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204807D-9020-4CB7-94F5-5D9C47229FD3}"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n-US"/>
        </a:p>
      </dgm:t>
    </dgm:pt>
    <dgm:pt modelId="{28F2FC4D-42BC-482E-80F2-F505C0DF6B38}">
      <dgm:prSet/>
      <dgm:spPr>
        <a:solidFill>
          <a:schemeClr val="accent2">
            <a:lumMod val="20000"/>
            <a:lumOff val="80000"/>
          </a:schemeClr>
        </a:solidFill>
      </dgm:spPr>
      <dgm:t>
        <a:bodyPr/>
        <a:lstStyle/>
        <a:p>
          <a:r>
            <a:rPr lang="ms-MY" b="1"/>
            <a:t>3. Penyataan Objektif Pendidikan Program (PEO), Hasil Pembelajaran Program (PLO) dan Hasil Pembelajaran Kursus (CLO)</a:t>
          </a:r>
          <a:endParaRPr lang="en-US" dirty="0"/>
        </a:p>
      </dgm:t>
    </dgm:pt>
    <dgm:pt modelId="{CE865B1C-1A21-416A-BA0E-3DB72B88BB43}" type="parTrans" cxnId="{8B0815E3-E1E2-4364-93DA-D40CA2CED81E}">
      <dgm:prSet/>
      <dgm:spPr/>
      <dgm:t>
        <a:bodyPr/>
        <a:lstStyle/>
        <a:p>
          <a:endParaRPr lang="en-US"/>
        </a:p>
      </dgm:t>
    </dgm:pt>
    <dgm:pt modelId="{8A1C98BA-0742-46EF-9130-5B95488466BD}" type="sibTrans" cxnId="{8B0815E3-E1E2-4364-93DA-D40CA2CED81E}">
      <dgm:prSet/>
      <dgm:spPr/>
      <dgm:t>
        <a:bodyPr/>
        <a:lstStyle/>
        <a:p>
          <a:endParaRPr lang="en-US"/>
        </a:p>
      </dgm:t>
    </dgm:pt>
    <dgm:pt modelId="{2DEAD941-5BA2-4229-A46E-229EDB6CE479}">
      <dgm:prSet/>
      <dgm:spPr/>
      <dgm:t>
        <a:bodyPr/>
        <a:lstStyle/>
        <a:p>
          <a:r>
            <a:rPr lang="ms-MY"/>
            <a:t>Penyataan ketiga-tiga elemen di atas perlu dilihat semula terutama dari aspek penjajaran dan pembentukannya secara “</a:t>
          </a:r>
          <a:r>
            <a:rPr lang="ms-MY" i="1"/>
            <a:t>backward design</a:t>
          </a:r>
          <a:r>
            <a:rPr lang="ms-MY"/>
            <a:t>” selari dengan visi, misi dan objektif UA masing-masing. </a:t>
          </a:r>
          <a:endParaRPr lang="en-US" dirty="0"/>
        </a:p>
      </dgm:t>
    </dgm:pt>
    <dgm:pt modelId="{E72BFF22-2324-4B01-8F3D-0B940A0A6E2B}" type="parTrans" cxnId="{80C30F7D-28C5-4274-8080-E8FDF85D9E7C}">
      <dgm:prSet/>
      <dgm:spPr/>
      <dgm:t>
        <a:bodyPr/>
        <a:lstStyle/>
        <a:p>
          <a:endParaRPr lang="en-US"/>
        </a:p>
      </dgm:t>
    </dgm:pt>
    <dgm:pt modelId="{A993371B-6ACF-49A0-BCE7-47D595956DB8}" type="sibTrans" cxnId="{80C30F7D-28C5-4274-8080-E8FDF85D9E7C}">
      <dgm:prSet/>
      <dgm:spPr/>
      <dgm:t>
        <a:bodyPr/>
        <a:lstStyle/>
        <a:p>
          <a:endParaRPr lang="en-US"/>
        </a:p>
      </dgm:t>
    </dgm:pt>
    <dgm:pt modelId="{70578573-2249-477B-A196-A385C2C5692F}">
      <dgm:prSet/>
      <dgm:spPr>
        <a:solidFill>
          <a:schemeClr val="accent2">
            <a:lumMod val="40000"/>
            <a:lumOff val="60000"/>
          </a:schemeClr>
        </a:solidFill>
      </dgm:spPr>
      <dgm:t>
        <a:bodyPr/>
        <a:lstStyle/>
        <a:p>
          <a:r>
            <a:rPr lang="ms-MY" b="1"/>
            <a:t>4. Struktur Program</a:t>
          </a:r>
          <a:endParaRPr lang="en-US" dirty="0"/>
        </a:p>
      </dgm:t>
    </dgm:pt>
    <dgm:pt modelId="{26C927B4-610F-4289-80DA-807E695D23AC}" type="parTrans" cxnId="{C596CACA-68AB-4BAD-BA81-E0061C61B14A}">
      <dgm:prSet/>
      <dgm:spPr/>
      <dgm:t>
        <a:bodyPr/>
        <a:lstStyle/>
        <a:p>
          <a:endParaRPr lang="en-US"/>
        </a:p>
      </dgm:t>
    </dgm:pt>
    <dgm:pt modelId="{ACA7C0CF-D0F4-46BD-A3F4-F65171B96605}" type="sibTrans" cxnId="{C596CACA-68AB-4BAD-BA81-E0061C61B14A}">
      <dgm:prSet/>
      <dgm:spPr/>
      <dgm:t>
        <a:bodyPr/>
        <a:lstStyle/>
        <a:p>
          <a:endParaRPr lang="en-US"/>
        </a:p>
      </dgm:t>
    </dgm:pt>
    <dgm:pt modelId="{AF637CED-871F-4E7D-9A5D-CDB9CE223D20}">
      <dgm:prSet/>
      <dgm:spPr/>
      <dgm:t>
        <a:bodyPr/>
        <a:lstStyle/>
        <a:p>
          <a:r>
            <a:rPr lang="ms-MY"/>
            <a:t>UA perlu mengkaji semula kurikulum sedia ada sama ada terdapat keperluan untuk mengubah kepada program berbentuk major-minor atau dwimajor dengan pengkhususan atau melibatkan pertambahan mod industri.</a:t>
          </a:r>
          <a:endParaRPr lang="en-US" dirty="0"/>
        </a:p>
      </dgm:t>
    </dgm:pt>
    <dgm:pt modelId="{77D13A51-4F97-40BB-9E0C-7C0B98480130}" type="parTrans" cxnId="{D7FBB35A-00B4-4220-A2FA-24E78889E923}">
      <dgm:prSet/>
      <dgm:spPr/>
      <dgm:t>
        <a:bodyPr/>
        <a:lstStyle/>
        <a:p>
          <a:endParaRPr lang="en-US"/>
        </a:p>
      </dgm:t>
    </dgm:pt>
    <dgm:pt modelId="{355408AD-BE61-4AFF-8CF6-5A6D131454A6}" type="sibTrans" cxnId="{D7FBB35A-00B4-4220-A2FA-24E78889E923}">
      <dgm:prSet/>
      <dgm:spPr/>
      <dgm:t>
        <a:bodyPr/>
        <a:lstStyle/>
        <a:p>
          <a:endParaRPr lang="en-US"/>
        </a:p>
      </dgm:t>
    </dgm:pt>
    <dgm:pt modelId="{682360C1-B189-4983-859C-929ED88A2C89}">
      <dgm:prSet/>
      <dgm:spPr>
        <a:solidFill>
          <a:schemeClr val="accent2">
            <a:lumMod val="60000"/>
            <a:lumOff val="40000"/>
          </a:schemeClr>
        </a:solidFill>
      </dgm:spPr>
      <dgm:t>
        <a:bodyPr/>
        <a:lstStyle/>
        <a:p>
          <a:r>
            <a:rPr lang="ms-MY" b="1"/>
            <a:t>5. Bilangan Kredit dan Kredit Bergraduat</a:t>
          </a:r>
          <a:endParaRPr lang="en-US" dirty="0"/>
        </a:p>
      </dgm:t>
    </dgm:pt>
    <dgm:pt modelId="{E88A99E6-A417-4E9E-9BAC-B37E3291FA66}" type="parTrans" cxnId="{3FC6E7ED-495D-42FD-881C-004DD8306D0B}">
      <dgm:prSet/>
      <dgm:spPr/>
      <dgm:t>
        <a:bodyPr/>
        <a:lstStyle/>
        <a:p>
          <a:endParaRPr lang="en-US"/>
        </a:p>
      </dgm:t>
    </dgm:pt>
    <dgm:pt modelId="{3922D66B-C59C-4C9B-80E2-1D97286307E1}" type="sibTrans" cxnId="{3FC6E7ED-495D-42FD-881C-004DD8306D0B}">
      <dgm:prSet/>
      <dgm:spPr/>
      <dgm:t>
        <a:bodyPr/>
        <a:lstStyle/>
        <a:p>
          <a:endParaRPr lang="en-US"/>
        </a:p>
      </dgm:t>
    </dgm:pt>
    <dgm:pt modelId="{3590FF08-406A-437F-BB22-636C17AC3196}">
      <dgm:prSet/>
      <dgm:spPr/>
      <dgm:t>
        <a:bodyPr/>
        <a:lstStyle/>
        <a:p>
          <a:r>
            <a:rPr lang="ms-MY"/>
            <a:t>Kredit adalah syarat utama pematuhan kepada MQF. </a:t>
          </a:r>
          <a:endParaRPr lang="en-US" dirty="0"/>
        </a:p>
      </dgm:t>
    </dgm:pt>
    <dgm:pt modelId="{4F3C9DEF-78F6-4793-B134-0BEB9E589182}" type="parTrans" cxnId="{8E36EF00-984B-4D3C-BEB0-5D6EE0BA1C9C}">
      <dgm:prSet/>
      <dgm:spPr/>
      <dgm:t>
        <a:bodyPr/>
        <a:lstStyle/>
        <a:p>
          <a:endParaRPr lang="en-US"/>
        </a:p>
      </dgm:t>
    </dgm:pt>
    <dgm:pt modelId="{139BEF41-E7B3-4659-9FD3-F9098AA93662}" type="sibTrans" cxnId="{8E36EF00-984B-4D3C-BEB0-5D6EE0BA1C9C}">
      <dgm:prSet/>
      <dgm:spPr/>
      <dgm:t>
        <a:bodyPr/>
        <a:lstStyle/>
        <a:p>
          <a:endParaRPr lang="en-US"/>
        </a:p>
      </dgm:t>
    </dgm:pt>
    <dgm:pt modelId="{8A8A6C16-4B43-48D2-BAFA-20846ED79A7F}">
      <dgm:prSet/>
      <dgm:spPr/>
      <dgm:t>
        <a:bodyPr/>
        <a:lstStyle/>
        <a:p>
          <a:r>
            <a:rPr lang="ms-MY"/>
            <a:t>Sebarang kredit ditentukan berdasarkan SLT. </a:t>
          </a:r>
          <a:endParaRPr lang="en-US" dirty="0"/>
        </a:p>
      </dgm:t>
    </dgm:pt>
    <dgm:pt modelId="{BD5D656E-0ADA-4DB4-BDAA-05036B06F4AD}" type="parTrans" cxnId="{5D4845A3-9826-42AA-99A0-30B1FC89318E}">
      <dgm:prSet/>
      <dgm:spPr/>
      <dgm:t>
        <a:bodyPr/>
        <a:lstStyle/>
        <a:p>
          <a:endParaRPr lang="en-US"/>
        </a:p>
      </dgm:t>
    </dgm:pt>
    <dgm:pt modelId="{27FC6639-CCD6-448B-8F69-6EEE5F4A28E3}" type="sibTrans" cxnId="{5D4845A3-9826-42AA-99A0-30B1FC89318E}">
      <dgm:prSet/>
      <dgm:spPr/>
      <dgm:t>
        <a:bodyPr/>
        <a:lstStyle/>
        <a:p>
          <a:endParaRPr lang="en-US"/>
        </a:p>
      </dgm:t>
    </dgm:pt>
    <dgm:pt modelId="{EF4ADE02-C464-4D1E-9633-684F46F2FA60}">
      <dgm:prSet/>
      <dgm:spPr/>
      <dgm:t>
        <a:bodyPr/>
        <a:lstStyle/>
        <a:p>
          <a:r>
            <a:rPr lang="ms-MY"/>
            <a:t>Sebarang perubahan kredit kursus perlulah berasaskan kepada garis panduan pengiraan SLT yang ditetapkan oleh MQA.</a:t>
          </a:r>
          <a:endParaRPr lang="en-US" dirty="0"/>
        </a:p>
      </dgm:t>
    </dgm:pt>
    <dgm:pt modelId="{0ADF7668-2EE9-4B16-A9EB-B6EE3224D6E6}" type="parTrans" cxnId="{2EE5AE50-D498-47A3-9228-A8CF18FBE87A}">
      <dgm:prSet/>
      <dgm:spPr/>
      <dgm:t>
        <a:bodyPr/>
        <a:lstStyle/>
        <a:p>
          <a:endParaRPr lang="en-US"/>
        </a:p>
      </dgm:t>
    </dgm:pt>
    <dgm:pt modelId="{BCFFBC0F-452D-418B-98CA-8ECBBD12FF4E}" type="sibTrans" cxnId="{2EE5AE50-D498-47A3-9228-A8CF18FBE87A}">
      <dgm:prSet/>
      <dgm:spPr/>
      <dgm:t>
        <a:bodyPr/>
        <a:lstStyle/>
        <a:p>
          <a:endParaRPr lang="en-US"/>
        </a:p>
      </dgm:t>
    </dgm:pt>
    <dgm:pt modelId="{CF0DBAE4-F02D-4C43-B843-228D009FE3CA}">
      <dgm:prSet/>
      <dgm:spPr/>
      <dgm:t>
        <a:bodyPr/>
        <a:lstStyle/>
        <a:p>
          <a:r>
            <a:rPr lang="ms-MY"/>
            <a:t>Justifikasi perubahan kepada kredit kursus dan jumlah kredit bergraduat perlu dinyatakan dalam semakan kurikulum. </a:t>
          </a:r>
          <a:endParaRPr lang="en-US" dirty="0"/>
        </a:p>
      </dgm:t>
    </dgm:pt>
    <dgm:pt modelId="{E5667969-0485-4309-815C-BDE7A9338AA7}" type="parTrans" cxnId="{516BAFB8-18E7-4BE3-AE34-607C2DB55765}">
      <dgm:prSet/>
      <dgm:spPr/>
      <dgm:t>
        <a:bodyPr/>
        <a:lstStyle/>
        <a:p>
          <a:endParaRPr lang="en-US"/>
        </a:p>
      </dgm:t>
    </dgm:pt>
    <dgm:pt modelId="{80515AC7-4EEA-4032-8FF6-22A387D0DCEE}" type="sibTrans" cxnId="{516BAFB8-18E7-4BE3-AE34-607C2DB55765}">
      <dgm:prSet/>
      <dgm:spPr/>
      <dgm:t>
        <a:bodyPr/>
        <a:lstStyle/>
        <a:p>
          <a:endParaRPr lang="en-US"/>
        </a:p>
      </dgm:t>
    </dgm:pt>
    <dgm:pt modelId="{397A5DB0-BBBD-4252-9493-D90E3118677A}" type="pres">
      <dgm:prSet presAssocID="{C204807D-9020-4CB7-94F5-5D9C47229FD3}" presName="linear" presStyleCnt="0">
        <dgm:presLayoutVars>
          <dgm:animLvl val="lvl"/>
          <dgm:resizeHandles val="exact"/>
        </dgm:presLayoutVars>
      </dgm:prSet>
      <dgm:spPr/>
      <dgm:t>
        <a:bodyPr/>
        <a:lstStyle/>
        <a:p>
          <a:endParaRPr lang="en-US"/>
        </a:p>
      </dgm:t>
    </dgm:pt>
    <dgm:pt modelId="{852018F4-F39A-4797-AD47-4E874B9086E2}" type="pres">
      <dgm:prSet presAssocID="{28F2FC4D-42BC-482E-80F2-F505C0DF6B38}" presName="parentText" presStyleLbl="node1" presStyleIdx="0" presStyleCnt="3">
        <dgm:presLayoutVars>
          <dgm:chMax val="0"/>
          <dgm:bulletEnabled val="1"/>
        </dgm:presLayoutVars>
      </dgm:prSet>
      <dgm:spPr/>
      <dgm:t>
        <a:bodyPr/>
        <a:lstStyle/>
        <a:p>
          <a:endParaRPr lang="en-US"/>
        </a:p>
      </dgm:t>
    </dgm:pt>
    <dgm:pt modelId="{D0FA6805-461C-4733-8B2C-142E58AA8147}" type="pres">
      <dgm:prSet presAssocID="{28F2FC4D-42BC-482E-80F2-F505C0DF6B38}" presName="childText" presStyleLbl="revTx" presStyleIdx="0" presStyleCnt="3">
        <dgm:presLayoutVars>
          <dgm:bulletEnabled val="1"/>
        </dgm:presLayoutVars>
      </dgm:prSet>
      <dgm:spPr/>
      <dgm:t>
        <a:bodyPr/>
        <a:lstStyle/>
        <a:p>
          <a:endParaRPr lang="en-US"/>
        </a:p>
      </dgm:t>
    </dgm:pt>
    <dgm:pt modelId="{FF6F8CB8-9A20-4D7A-879A-F48F303CFE84}" type="pres">
      <dgm:prSet presAssocID="{70578573-2249-477B-A196-A385C2C5692F}" presName="parentText" presStyleLbl="node1" presStyleIdx="1" presStyleCnt="3">
        <dgm:presLayoutVars>
          <dgm:chMax val="0"/>
          <dgm:bulletEnabled val="1"/>
        </dgm:presLayoutVars>
      </dgm:prSet>
      <dgm:spPr/>
      <dgm:t>
        <a:bodyPr/>
        <a:lstStyle/>
        <a:p>
          <a:endParaRPr lang="en-US"/>
        </a:p>
      </dgm:t>
    </dgm:pt>
    <dgm:pt modelId="{A2501AFD-14DA-4E50-BB65-BD2B4421C454}" type="pres">
      <dgm:prSet presAssocID="{70578573-2249-477B-A196-A385C2C5692F}" presName="childText" presStyleLbl="revTx" presStyleIdx="1" presStyleCnt="3">
        <dgm:presLayoutVars>
          <dgm:bulletEnabled val="1"/>
        </dgm:presLayoutVars>
      </dgm:prSet>
      <dgm:spPr/>
      <dgm:t>
        <a:bodyPr/>
        <a:lstStyle/>
        <a:p>
          <a:endParaRPr lang="en-US"/>
        </a:p>
      </dgm:t>
    </dgm:pt>
    <dgm:pt modelId="{3F0E69EE-8C52-4756-8A81-A2CF7703D193}" type="pres">
      <dgm:prSet presAssocID="{682360C1-B189-4983-859C-929ED88A2C89}" presName="parentText" presStyleLbl="node1" presStyleIdx="2" presStyleCnt="3">
        <dgm:presLayoutVars>
          <dgm:chMax val="0"/>
          <dgm:bulletEnabled val="1"/>
        </dgm:presLayoutVars>
      </dgm:prSet>
      <dgm:spPr/>
      <dgm:t>
        <a:bodyPr/>
        <a:lstStyle/>
        <a:p>
          <a:endParaRPr lang="en-US"/>
        </a:p>
      </dgm:t>
    </dgm:pt>
    <dgm:pt modelId="{2F722D24-A5AA-407C-9ECD-87C55E77EDEE}" type="pres">
      <dgm:prSet presAssocID="{682360C1-B189-4983-859C-929ED88A2C89}" presName="childText" presStyleLbl="revTx" presStyleIdx="2" presStyleCnt="3">
        <dgm:presLayoutVars>
          <dgm:bulletEnabled val="1"/>
        </dgm:presLayoutVars>
      </dgm:prSet>
      <dgm:spPr/>
      <dgm:t>
        <a:bodyPr/>
        <a:lstStyle/>
        <a:p>
          <a:endParaRPr lang="en-US"/>
        </a:p>
      </dgm:t>
    </dgm:pt>
  </dgm:ptLst>
  <dgm:cxnLst>
    <dgm:cxn modelId="{516BAFB8-18E7-4BE3-AE34-607C2DB55765}" srcId="{682360C1-B189-4983-859C-929ED88A2C89}" destId="{CF0DBAE4-F02D-4C43-B843-228D009FE3CA}" srcOrd="3" destOrd="0" parTransId="{E5667969-0485-4309-815C-BDE7A9338AA7}" sibTransId="{80515AC7-4EEA-4032-8FF6-22A387D0DCEE}"/>
    <dgm:cxn modelId="{C8A9029B-9239-45D8-9EBE-90962C9A4819}" type="presOf" srcId="{EF4ADE02-C464-4D1E-9633-684F46F2FA60}" destId="{2F722D24-A5AA-407C-9ECD-87C55E77EDEE}" srcOrd="0" destOrd="2" presId="urn:microsoft.com/office/officeart/2005/8/layout/vList2"/>
    <dgm:cxn modelId="{4339DA92-BBAB-4279-BAB6-E3D903E57037}" type="presOf" srcId="{AF637CED-871F-4E7D-9A5D-CDB9CE223D20}" destId="{A2501AFD-14DA-4E50-BB65-BD2B4421C454}" srcOrd="0" destOrd="0" presId="urn:microsoft.com/office/officeart/2005/8/layout/vList2"/>
    <dgm:cxn modelId="{D7FBB35A-00B4-4220-A2FA-24E78889E923}" srcId="{70578573-2249-477B-A196-A385C2C5692F}" destId="{AF637CED-871F-4E7D-9A5D-CDB9CE223D20}" srcOrd="0" destOrd="0" parTransId="{77D13A51-4F97-40BB-9E0C-7C0B98480130}" sibTransId="{355408AD-BE61-4AFF-8CF6-5A6D131454A6}"/>
    <dgm:cxn modelId="{8B0815E3-E1E2-4364-93DA-D40CA2CED81E}" srcId="{C204807D-9020-4CB7-94F5-5D9C47229FD3}" destId="{28F2FC4D-42BC-482E-80F2-F505C0DF6B38}" srcOrd="0" destOrd="0" parTransId="{CE865B1C-1A21-416A-BA0E-3DB72B88BB43}" sibTransId="{8A1C98BA-0742-46EF-9130-5B95488466BD}"/>
    <dgm:cxn modelId="{8C9F1BF6-7C19-456D-9A0B-9AC9BA5B4D3B}" type="presOf" srcId="{2DEAD941-5BA2-4229-A46E-229EDB6CE479}" destId="{D0FA6805-461C-4733-8B2C-142E58AA8147}" srcOrd="0" destOrd="0" presId="urn:microsoft.com/office/officeart/2005/8/layout/vList2"/>
    <dgm:cxn modelId="{61ABC495-F024-40BA-9CBC-8E375635C523}" type="presOf" srcId="{682360C1-B189-4983-859C-929ED88A2C89}" destId="{3F0E69EE-8C52-4756-8A81-A2CF7703D193}" srcOrd="0" destOrd="0" presId="urn:microsoft.com/office/officeart/2005/8/layout/vList2"/>
    <dgm:cxn modelId="{85F527D8-C917-4CA3-B96B-79867E19A168}" type="presOf" srcId="{28F2FC4D-42BC-482E-80F2-F505C0DF6B38}" destId="{852018F4-F39A-4797-AD47-4E874B9086E2}" srcOrd="0" destOrd="0" presId="urn:microsoft.com/office/officeart/2005/8/layout/vList2"/>
    <dgm:cxn modelId="{FA1E5BB8-3D6E-423C-908B-DE5EA8750CDE}" type="presOf" srcId="{CF0DBAE4-F02D-4C43-B843-228D009FE3CA}" destId="{2F722D24-A5AA-407C-9ECD-87C55E77EDEE}" srcOrd="0" destOrd="3" presId="urn:microsoft.com/office/officeart/2005/8/layout/vList2"/>
    <dgm:cxn modelId="{3FC6E7ED-495D-42FD-881C-004DD8306D0B}" srcId="{C204807D-9020-4CB7-94F5-5D9C47229FD3}" destId="{682360C1-B189-4983-859C-929ED88A2C89}" srcOrd="2" destOrd="0" parTransId="{E88A99E6-A417-4E9E-9BAC-B37E3291FA66}" sibTransId="{3922D66B-C59C-4C9B-80E2-1D97286307E1}"/>
    <dgm:cxn modelId="{8E36EF00-984B-4D3C-BEB0-5D6EE0BA1C9C}" srcId="{682360C1-B189-4983-859C-929ED88A2C89}" destId="{3590FF08-406A-437F-BB22-636C17AC3196}" srcOrd="0" destOrd="0" parTransId="{4F3C9DEF-78F6-4793-B134-0BEB9E589182}" sibTransId="{139BEF41-E7B3-4659-9FD3-F9098AA93662}"/>
    <dgm:cxn modelId="{2EE5AE50-D498-47A3-9228-A8CF18FBE87A}" srcId="{682360C1-B189-4983-859C-929ED88A2C89}" destId="{EF4ADE02-C464-4D1E-9633-684F46F2FA60}" srcOrd="2" destOrd="0" parTransId="{0ADF7668-2EE9-4B16-A9EB-B6EE3224D6E6}" sibTransId="{BCFFBC0F-452D-418B-98CA-8ECBBD12FF4E}"/>
    <dgm:cxn modelId="{80C30F7D-28C5-4274-8080-E8FDF85D9E7C}" srcId="{28F2FC4D-42BC-482E-80F2-F505C0DF6B38}" destId="{2DEAD941-5BA2-4229-A46E-229EDB6CE479}" srcOrd="0" destOrd="0" parTransId="{E72BFF22-2324-4B01-8F3D-0B940A0A6E2B}" sibTransId="{A993371B-6ACF-49A0-BCE7-47D595956DB8}"/>
    <dgm:cxn modelId="{C596CACA-68AB-4BAD-BA81-E0061C61B14A}" srcId="{C204807D-9020-4CB7-94F5-5D9C47229FD3}" destId="{70578573-2249-477B-A196-A385C2C5692F}" srcOrd="1" destOrd="0" parTransId="{26C927B4-610F-4289-80DA-807E695D23AC}" sibTransId="{ACA7C0CF-D0F4-46BD-A3F4-F65171B96605}"/>
    <dgm:cxn modelId="{41790722-CB0E-4966-899E-C988431769E0}" type="presOf" srcId="{70578573-2249-477B-A196-A385C2C5692F}" destId="{FF6F8CB8-9A20-4D7A-879A-F48F303CFE84}" srcOrd="0" destOrd="0" presId="urn:microsoft.com/office/officeart/2005/8/layout/vList2"/>
    <dgm:cxn modelId="{EB209DFB-C2A3-4836-BC16-D7CD8606B0B3}" type="presOf" srcId="{8A8A6C16-4B43-48D2-BAFA-20846ED79A7F}" destId="{2F722D24-A5AA-407C-9ECD-87C55E77EDEE}" srcOrd="0" destOrd="1" presId="urn:microsoft.com/office/officeart/2005/8/layout/vList2"/>
    <dgm:cxn modelId="{9F00AB10-FDD7-4AD6-9401-3F2E2C3A47DA}" type="presOf" srcId="{C204807D-9020-4CB7-94F5-5D9C47229FD3}" destId="{397A5DB0-BBBD-4252-9493-D90E3118677A}" srcOrd="0" destOrd="0" presId="urn:microsoft.com/office/officeart/2005/8/layout/vList2"/>
    <dgm:cxn modelId="{0DD3C82B-0FF6-46BE-9463-28E64050EE9A}" type="presOf" srcId="{3590FF08-406A-437F-BB22-636C17AC3196}" destId="{2F722D24-A5AA-407C-9ECD-87C55E77EDEE}" srcOrd="0" destOrd="0" presId="urn:microsoft.com/office/officeart/2005/8/layout/vList2"/>
    <dgm:cxn modelId="{5D4845A3-9826-42AA-99A0-30B1FC89318E}" srcId="{682360C1-B189-4983-859C-929ED88A2C89}" destId="{8A8A6C16-4B43-48D2-BAFA-20846ED79A7F}" srcOrd="1" destOrd="0" parTransId="{BD5D656E-0ADA-4DB4-BDAA-05036B06F4AD}" sibTransId="{27FC6639-CCD6-448B-8F69-6EEE5F4A28E3}"/>
    <dgm:cxn modelId="{58902FEB-969A-40AF-993D-5F6A05FC5B7C}" type="presParOf" srcId="{397A5DB0-BBBD-4252-9493-D90E3118677A}" destId="{852018F4-F39A-4797-AD47-4E874B9086E2}" srcOrd="0" destOrd="0" presId="urn:microsoft.com/office/officeart/2005/8/layout/vList2"/>
    <dgm:cxn modelId="{2B6DD24A-D481-4D00-BF55-6B9B4680C4C7}" type="presParOf" srcId="{397A5DB0-BBBD-4252-9493-D90E3118677A}" destId="{D0FA6805-461C-4733-8B2C-142E58AA8147}" srcOrd="1" destOrd="0" presId="urn:microsoft.com/office/officeart/2005/8/layout/vList2"/>
    <dgm:cxn modelId="{37A78BDA-A314-4D40-86C3-55E2C9C44351}" type="presParOf" srcId="{397A5DB0-BBBD-4252-9493-D90E3118677A}" destId="{FF6F8CB8-9A20-4D7A-879A-F48F303CFE84}" srcOrd="2" destOrd="0" presId="urn:microsoft.com/office/officeart/2005/8/layout/vList2"/>
    <dgm:cxn modelId="{561A4CDE-19C5-4082-AD14-0D2F19290669}" type="presParOf" srcId="{397A5DB0-BBBD-4252-9493-D90E3118677A}" destId="{A2501AFD-14DA-4E50-BB65-BD2B4421C454}" srcOrd="3" destOrd="0" presId="urn:microsoft.com/office/officeart/2005/8/layout/vList2"/>
    <dgm:cxn modelId="{90AFB85B-87A0-4E73-96A0-88891271E4AF}" type="presParOf" srcId="{397A5DB0-BBBD-4252-9493-D90E3118677A}" destId="{3F0E69EE-8C52-4756-8A81-A2CF7703D193}" srcOrd="4" destOrd="0" presId="urn:microsoft.com/office/officeart/2005/8/layout/vList2"/>
    <dgm:cxn modelId="{89E24282-5CAD-47CC-B2B9-97F9B5C056B9}" type="presParOf" srcId="{397A5DB0-BBBD-4252-9493-D90E3118677A}" destId="{2F722D24-A5AA-407C-9ECD-87C55E77EDEE}"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2129A3F-884C-4957-BE36-71B25040FC24}" type="doc">
      <dgm:prSet loTypeId="urn:microsoft.com/office/officeart/2005/8/layout/lProcess2" loCatId="list" qsTypeId="urn:microsoft.com/office/officeart/2005/8/quickstyle/simple2" qsCatId="simple" csTypeId="urn:microsoft.com/office/officeart/2005/8/colors/accent2_1" csCatId="accent2" phldr="1"/>
      <dgm:spPr>
        <a:scene3d>
          <a:camera prst="orthographicFront">
            <a:rot lat="0" lon="0" rev="0"/>
          </a:camera>
          <a:lightRig rig="soft" dir="t">
            <a:rot lat="0" lon="0" rev="0"/>
          </a:lightRig>
        </a:scene3d>
      </dgm:spPr>
      <dgm:t>
        <a:bodyPr/>
        <a:lstStyle/>
        <a:p>
          <a:endParaRPr lang="en-US"/>
        </a:p>
      </dgm:t>
    </dgm:pt>
    <dgm:pt modelId="{33F85A06-A971-4031-9896-F90AAACE0B87}">
      <dgm:prSe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ms-MY" sz="3200" b="1" dirty="0"/>
            <a:t>6.Pemetaan Kursus kepada PLO</a:t>
          </a:r>
          <a:r>
            <a:rPr lang="ms-MY" sz="3200" dirty="0"/>
            <a:t> </a:t>
          </a:r>
          <a:endParaRPr lang="en-US" sz="3200" dirty="0"/>
        </a:p>
      </dgm:t>
    </dgm:pt>
    <dgm:pt modelId="{A44EA117-799D-4C97-AD83-EB45732D7677}" type="parTrans" cxnId="{5F5406ED-1FED-45FC-B4CF-D1FA513F8790}">
      <dgm:prSet/>
      <dgm:spPr/>
      <dgm:t>
        <a:bodyPr/>
        <a:lstStyle/>
        <a:p>
          <a:endParaRPr lang="en-US"/>
        </a:p>
      </dgm:t>
    </dgm:pt>
    <dgm:pt modelId="{F557E3BD-88CC-4ABC-B9AD-020A4DF38A61}" type="sibTrans" cxnId="{5F5406ED-1FED-45FC-B4CF-D1FA513F8790}">
      <dgm:prSet/>
      <dgm:spPr/>
      <dgm:t>
        <a:bodyPr/>
        <a:lstStyle/>
        <a:p>
          <a:endParaRPr lang="en-US"/>
        </a:p>
      </dgm:t>
    </dgm:pt>
    <dgm:pt modelId="{12265C9B-5014-4FD7-B73A-FDAEACFEB03A}">
      <dgm:prSe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ms-MY" sz="1800" dirty="0"/>
            <a:t>Pemetaan kursus kepada PLO berdasarkan MQF perlu dikaji semula. Ia perlu dibentangkan kepada semua pembangun kursus bagi memastikan peratusan dominan PLO sejajar dengan </a:t>
          </a:r>
          <a:r>
            <a:rPr lang="ms-MY" sz="1800" i="1" dirty="0"/>
            <a:t>niche</a:t>
          </a:r>
          <a:r>
            <a:rPr lang="ms-MY" sz="1800" dirty="0"/>
            <a:t> bidang dan atribut graduan yang akan dihasilkan..</a:t>
          </a:r>
          <a:endParaRPr lang="en-US" sz="1800" dirty="0"/>
        </a:p>
      </dgm:t>
    </dgm:pt>
    <dgm:pt modelId="{B0F2D5C8-7FE0-40DE-89CB-37441B66E436}" type="parTrans" cxnId="{13FA4341-A001-44C2-A475-37CCBA8AC656}">
      <dgm:prSet/>
      <dgm:spPr/>
      <dgm:t>
        <a:bodyPr/>
        <a:lstStyle/>
        <a:p>
          <a:endParaRPr lang="en-US"/>
        </a:p>
      </dgm:t>
    </dgm:pt>
    <dgm:pt modelId="{8EE60B5C-6484-4BC4-860A-E79AB78EFC94}" type="sibTrans" cxnId="{13FA4341-A001-44C2-A475-37CCBA8AC656}">
      <dgm:prSet/>
      <dgm:spPr/>
      <dgm:t>
        <a:bodyPr/>
        <a:lstStyle/>
        <a:p>
          <a:endParaRPr lang="en-US"/>
        </a:p>
      </dgm:t>
    </dgm:pt>
    <dgm:pt modelId="{74C2F86F-30A1-49B0-89A3-1798FA2B2266}">
      <dgm:prSe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ms-MY" sz="3200" b="1" dirty="0"/>
            <a:t>7. Kandungan Kursus</a:t>
          </a:r>
          <a:endParaRPr lang="en-US" sz="3200" dirty="0"/>
        </a:p>
      </dgm:t>
    </dgm:pt>
    <dgm:pt modelId="{6819088B-5B87-4580-85CC-AA4E17630092}" type="parTrans" cxnId="{9679BA07-FEA9-484A-BA46-5E4782857B65}">
      <dgm:prSet/>
      <dgm:spPr/>
      <dgm:t>
        <a:bodyPr/>
        <a:lstStyle/>
        <a:p>
          <a:endParaRPr lang="en-US"/>
        </a:p>
      </dgm:t>
    </dgm:pt>
    <dgm:pt modelId="{619CAE5B-9236-49A3-9369-027DF7049B54}" type="sibTrans" cxnId="{9679BA07-FEA9-484A-BA46-5E4782857B65}">
      <dgm:prSet/>
      <dgm:spPr/>
      <dgm:t>
        <a:bodyPr/>
        <a:lstStyle/>
        <a:p>
          <a:endParaRPr lang="en-US"/>
        </a:p>
      </dgm:t>
    </dgm:pt>
    <dgm:pt modelId="{978549A1-0ECB-43AA-9DA1-D5462093C9CB}">
      <dgm:prSe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ms-MY" sz="1400" dirty="0"/>
            <a:t>Kandungan kursus perlu dipastikan relevan dengan </a:t>
          </a:r>
          <a:r>
            <a:rPr lang="ms-MY" sz="1400" i="1" dirty="0"/>
            <a:t>Body of Knowledge </a:t>
          </a:r>
          <a:r>
            <a:rPr lang="ms-MY" sz="1400" dirty="0"/>
            <a:t>(BOK), keperluan negara, industri dan isu semasa</a:t>
          </a:r>
          <a:endParaRPr lang="en-US" sz="1400" dirty="0"/>
        </a:p>
      </dgm:t>
    </dgm:pt>
    <dgm:pt modelId="{48651851-2C54-4152-A5DE-9CBBB302D649}" type="parTrans" cxnId="{7811F56A-4F9C-42E5-BDE6-346681678136}">
      <dgm:prSet/>
      <dgm:spPr/>
      <dgm:t>
        <a:bodyPr/>
        <a:lstStyle/>
        <a:p>
          <a:endParaRPr lang="en-US"/>
        </a:p>
      </dgm:t>
    </dgm:pt>
    <dgm:pt modelId="{5C243AF8-9FB1-43D1-9689-B23D3046423E}" type="sibTrans" cxnId="{7811F56A-4F9C-42E5-BDE6-346681678136}">
      <dgm:prSet/>
      <dgm:spPr/>
      <dgm:t>
        <a:bodyPr/>
        <a:lstStyle/>
        <a:p>
          <a:endParaRPr lang="en-US"/>
        </a:p>
      </dgm:t>
    </dgm:pt>
    <dgm:pt modelId="{07E29E74-6ACC-4DE1-ACB9-9B1E89B0EAAA}">
      <dgm:prSe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ms-MY" sz="1400" dirty="0"/>
            <a:t>Kandungan kursus perlu disemak mengikut keperluan dan tidak perlu menunggu sehingga tempoh semakan kurikulum sepatutnya iaitu tiga (3) hingga lima (5) tahun akan datang. </a:t>
          </a:r>
          <a:endParaRPr lang="en-US" sz="1400" dirty="0"/>
        </a:p>
      </dgm:t>
    </dgm:pt>
    <dgm:pt modelId="{38F676CC-5277-4EF5-8F70-2AE9CA97F97F}" type="parTrans" cxnId="{A57D4EE8-E516-4F5B-B34D-42AD8557F75D}">
      <dgm:prSet/>
      <dgm:spPr/>
      <dgm:t>
        <a:bodyPr/>
        <a:lstStyle/>
        <a:p>
          <a:endParaRPr lang="en-US"/>
        </a:p>
      </dgm:t>
    </dgm:pt>
    <dgm:pt modelId="{AC030BE6-1EC2-40EA-8C28-4918380D496B}" type="sibTrans" cxnId="{A57D4EE8-E516-4F5B-B34D-42AD8557F75D}">
      <dgm:prSet/>
      <dgm:spPr/>
      <dgm:t>
        <a:bodyPr/>
        <a:lstStyle/>
        <a:p>
          <a:endParaRPr lang="en-US"/>
        </a:p>
      </dgm:t>
    </dgm:pt>
    <dgm:pt modelId="{1325B51B-8DBF-449D-B118-B9414EACA8F0}">
      <dgm:prSe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ms-MY" sz="1400" dirty="0"/>
            <a:t>Penambahan dan pengguguran kursus juga boleh berlaku bagi memastikan kursus yang ditawarkan oleh sesuatu program relevan dan terkini. </a:t>
          </a:r>
          <a:endParaRPr lang="en-US" sz="1400" dirty="0"/>
        </a:p>
      </dgm:t>
    </dgm:pt>
    <dgm:pt modelId="{53D3BCDE-1D99-49CE-B1FB-DC659318411A}" type="parTrans" cxnId="{2D187E2B-6ABD-4994-B479-DDF71596C61E}">
      <dgm:prSet/>
      <dgm:spPr/>
      <dgm:t>
        <a:bodyPr/>
        <a:lstStyle/>
        <a:p>
          <a:endParaRPr lang="en-US"/>
        </a:p>
      </dgm:t>
    </dgm:pt>
    <dgm:pt modelId="{5D9CD07F-AE93-4977-B1DD-33E24CAF55C1}" type="sibTrans" cxnId="{2D187E2B-6ABD-4994-B479-DDF71596C61E}">
      <dgm:prSet/>
      <dgm:spPr/>
      <dgm:t>
        <a:bodyPr/>
        <a:lstStyle/>
        <a:p>
          <a:endParaRPr lang="en-US"/>
        </a:p>
      </dgm:t>
    </dgm:pt>
    <dgm:pt modelId="{AB77258D-593F-4CD4-8DB3-C28ACA57A1C8}">
      <dgm:prSe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ms-MY" sz="3200" b="1" dirty="0"/>
            <a:t>8. Penyataan CLO</a:t>
          </a:r>
          <a:endParaRPr lang="en-US" sz="3200" dirty="0"/>
        </a:p>
      </dgm:t>
    </dgm:pt>
    <dgm:pt modelId="{7851F916-1933-4CF1-B3E0-F3688C5A6903}" type="parTrans" cxnId="{14EA8334-11E7-4CA4-90F2-E04E7FCB553D}">
      <dgm:prSet/>
      <dgm:spPr/>
      <dgm:t>
        <a:bodyPr/>
        <a:lstStyle/>
        <a:p>
          <a:endParaRPr lang="en-US"/>
        </a:p>
      </dgm:t>
    </dgm:pt>
    <dgm:pt modelId="{47DAC3C2-4638-4E0C-BA46-A4A7E9032387}" type="sibTrans" cxnId="{14EA8334-11E7-4CA4-90F2-E04E7FCB553D}">
      <dgm:prSet/>
      <dgm:spPr/>
      <dgm:t>
        <a:bodyPr/>
        <a:lstStyle/>
        <a:p>
          <a:endParaRPr lang="en-US"/>
        </a:p>
      </dgm:t>
    </dgm:pt>
    <dgm:pt modelId="{04A1B858-1D9B-4F65-ABD4-C3BD00927262}">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ms-MY" dirty="0"/>
            <a:t>CLO perlu dipastikan penjajarannya dengan PLO, pentaksiran dan kaedah penyampaian bagi memastikan penilaian dibuat dengan tepat. </a:t>
          </a:r>
          <a:endParaRPr lang="en-US" dirty="0"/>
        </a:p>
      </dgm:t>
    </dgm:pt>
    <dgm:pt modelId="{65BDB1B1-FB45-4B95-960F-C9CBAD4DD577}" type="parTrans" cxnId="{B94A79C4-1AB8-4CE4-ACBF-8536DB89CF9B}">
      <dgm:prSet/>
      <dgm:spPr/>
      <dgm:t>
        <a:bodyPr/>
        <a:lstStyle/>
        <a:p>
          <a:endParaRPr lang="en-US"/>
        </a:p>
      </dgm:t>
    </dgm:pt>
    <dgm:pt modelId="{37AB0E6E-DD6D-4D6D-92D6-5DB14FDABBC0}" type="sibTrans" cxnId="{B94A79C4-1AB8-4CE4-ACBF-8536DB89CF9B}">
      <dgm:prSet/>
      <dgm:spPr/>
      <dgm:t>
        <a:bodyPr/>
        <a:lstStyle/>
        <a:p>
          <a:endParaRPr lang="en-US"/>
        </a:p>
      </dgm:t>
    </dgm:pt>
    <dgm:pt modelId="{24296008-9263-4885-80E4-16832F364CAC}">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ms-MY" dirty="0"/>
            <a:t>Perkara yang perlu disemak adalah kesesuaian kata kerja yang digunakan selaras dengan aras domain taksonomi sama ada kognitif, afektif atau psikomotor. </a:t>
          </a:r>
          <a:endParaRPr lang="en-US" dirty="0"/>
        </a:p>
      </dgm:t>
    </dgm:pt>
    <dgm:pt modelId="{9A26387E-073E-4F6D-A98D-5BC412CBEAF2}" type="parTrans" cxnId="{3CE81FE3-DE6F-4D62-A61F-F4CACF6D2F9C}">
      <dgm:prSet/>
      <dgm:spPr/>
      <dgm:t>
        <a:bodyPr/>
        <a:lstStyle/>
        <a:p>
          <a:endParaRPr lang="en-US"/>
        </a:p>
      </dgm:t>
    </dgm:pt>
    <dgm:pt modelId="{C67947D1-7ED5-4F82-9E8C-9491048D4614}" type="sibTrans" cxnId="{3CE81FE3-DE6F-4D62-A61F-F4CACF6D2F9C}">
      <dgm:prSet/>
      <dgm:spPr/>
      <dgm:t>
        <a:bodyPr/>
        <a:lstStyle/>
        <a:p>
          <a:endParaRPr lang="en-US"/>
        </a:p>
      </dgm:t>
    </dgm:pt>
    <dgm:pt modelId="{48D325A5-B622-4006-9FEC-D668D456627F}" type="pres">
      <dgm:prSet presAssocID="{12129A3F-884C-4957-BE36-71B25040FC24}" presName="theList" presStyleCnt="0">
        <dgm:presLayoutVars>
          <dgm:dir/>
          <dgm:animLvl val="lvl"/>
          <dgm:resizeHandles val="exact"/>
        </dgm:presLayoutVars>
      </dgm:prSet>
      <dgm:spPr/>
      <dgm:t>
        <a:bodyPr/>
        <a:lstStyle/>
        <a:p>
          <a:endParaRPr lang="en-US"/>
        </a:p>
      </dgm:t>
    </dgm:pt>
    <dgm:pt modelId="{5C0D7835-5EEF-4B9C-BB5E-2F4BB58776D6}" type="pres">
      <dgm:prSet presAssocID="{33F85A06-A971-4031-9896-F90AAACE0B87}" presName="compNod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C4AC55E3-1BBB-4089-86A1-C1AA18421292}" type="pres">
      <dgm:prSet presAssocID="{33F85A06-A971-4031-9896-F90AAACE0B87}" presName="aNode" presStyleLbl="bgShp" presStyleIdx="0" presStyleCnt="3"/>
      <dgm:spPr/>
      <dgm:t>
        <a:bodyPr/>
        <a:lstStyle/>
        <a:p>
          <a:endParaRPr lang="en-US"/>
        </a:p>
      </dgm:t>
    </dgm:pt>
    <dgm:pt modelId="{B10FB365-4FDC-479D-87E4-EDB7E1F9C2BA}" type="pres">
      <dgm:prSet presAssocID="{33F85A06-A971-4031-9896-F90AAACE0B87}" presName="textNode" presStyleLbl="bgShp" presStyleIdx="0" presStyleCnt="3"/>
      <dgm:spPr/>
      <dgm:t>
        <a:bodyPr/>
        <a:lstStyle/>
        <a:p>
          <a:endParaRPr lang="en-US"/>
        </a:p>
      </dgm:t>
    </dgm:pt>
    <dgm:pt modelId="{33439A3B-58D8-482E-A34B-AC7197FBB1C6}" type="pres">
      <dgm:prSet presAssocID="{33F85A06-A971-4031-9896-F90AAACE0B87}" presName="compChildNod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720B14EB-E2B0-4179-B2DA-0843B7C0A230}" type="pres">
      <dgm:prSet presAssocID="{33F85A06-A971-4031-9896-F90AAACE0B87}" presName="theInnerList"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6817DF30-97C7-4F63-B5D1-EAD0B08FCC03}" type="pres">
      <dgm:prSet presAssocID="{12265C9B-5014-4FD7-B73A-FDAEACFEB03A}" presName="childNode" presStyleLbl="node1" presStyleIdx="0" presStyleCnt="6">
        <dgm:presLayoutVars>
          <dgm:bulletEnabled val="1"/>
        </dgm:presLayoutVars>
      </dgm:prSet>
      <dgm:spPr/>
      <dgm:t>
        <a:bodyPr/>
        <a:lstStyle/>
        <a:p>
          <a:endParaRPr lang="en-US"/>
        </a:p>
      </dgm:t>
    </dgm:pt>
    <dgm:pt modelId="{1FEF5C85-F3F0-471E-8033-BD43702D32CA}" type="pres">
      <dgm:prSet presAssocID="{33F85A06-A971-4031-9896-F90AAACE0B87}" presName="aSpac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549388E0-C6C7-402A-9F33-27E509F414F4}" type="pres">
      <dgm:prSet presAssocID="{74C2F86F-30A1-49B0-89A3-1798FA2B2266}" presName="compNod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438C2A6C-4BB3-4805-87F0-FD27BCE8963E}" type="pres">
      <dgm:prSet presAssocID="{74C2F86F-30A1-49B0-89A3-1798FA2B2266}" presName="aNode" presStyleLbl="bgShp" presStyleIdx="1" presStyleCnt="3"/>
      <dgm:spPr/>
      <dgm:t>
        <a:bodyPr/>
        <a:lstStyle/>
        <a:p>
          <a:endParaRPr lang="en-US"/>
        </a:p>
      </dgm:t>
    </dgm:pt>
    <dgm:pt modelId="{FC067B51-5BA4-4E52-8197-B4D0F8E449D8}" type="pres">
      <dgm:prSet presAssocID="{74C2F86F-30A1-49B0-89A3-1798FA2B2266}" presName="textNode" presStyleLbl="bgShp" presStyleIdx="1" presStyleCnt="3"/>
      <dgm:spPr/>
      <dgm:t>
        <a:bodyPr/>
        <a:lstStyle/>
        <a:p>
          <a:endParaRPr lang="en-US"/>
        </a:p>
      </dgm:t>
    </dgm:pt>
    <dgm:pt modelId="{A0EC6C85-5FF7-4F37-9BDE-C2E224CE5252}" type="pres">
      <dgm:prSet presAssocID="{74C2F86F-30A1-49B0-89A3-1798FA2B2266}" presName="compChildNod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336561B2-4B30-41EE-B30D-85BF0CD86C35}" type="pres">
      <dgm:prSet presAssocID="{74C2F86F-30A1-49B0-89A3-1798FA2B2266}" presName="theInnerList"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983C1ACE-5D4B-48D7-8FCE-120A3674A7EF}" type="pres">
      <dgm:prSet presAssocID="{978549A1-0ECB-43AA-9DA1-D5462093C9CB}" presName="childNode" presStyleLbl="node1" presStyleIdx="1" presStyleCnt="6">
        <dgm:presLayoutVars>
          <dgm:bulletEnabled val="1"/>
        </dgm:presLayoutVars>
      </dgm:prSet>
      <dgm:spPr/>
      <dgm:t>
        <a:bodyPr/>
        <a:lstStyle/>
        <a:p>
          <a:endParaRPr lang="en-US"/>
        </a:p>
      </dgm:t>
    </dgm:pt>
    <dgm:pt modelId="{8F2C9649-15BA-4978-B268-ACC5497890E0}" type="pres">
      <dgm:prSet presAssocID="{978549A1-0ECB-43AA-9DA1-D5462093C9CB}" presName="aSpace2"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20101C1C-92FB-4453-9C71-0CFBD6532C08}" type="pres">
      <dgm:prSet presAssocID="{07E29E74-6ACC-4DE1-ACB9-9B1E89B0EAAA}" presName="childNode" presStyleLbl="node1" presStyleIdx="2" presStyleCnt="6">
        <dgm:presLayoutVars>
          <dgm:bulletEnabled val="1"/>
        </dgm:presLayoutVars>
      </dgm:prSet>
      <dgm:spPr/>
      <dgm:t>
        <a:bodyPr/>
        <a:lstStyle/>
        <a:p>
          <a:endParaRPr lang="en-US"/>
        </a:p>
      </dgm:t>
    </dgm:pt>
    <dgm:pt modelId="{C0352679-D6AB-40CF-85BB-7F2ADEA53727}" type="pres">
      <dgm:prSet presAssocID="{07E29E74-6ACC-4DE1-ACB9-9B1E89B0EAAA}" presName="aSpace2"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C53CA6D6-D35C-440C-A616-AE7309D57756}" type="pres">
      <dgm:prSet presAssocID="{1325B51B-8DBF-449D-B118-B9414EACA8F0}" presName="childNode" presStyleLbl="node1" presStyleIdx="3" presStyleCnt="6">
        <dgm:presLayoutVars>
          <dgm:bulletEnabled val="1"/>
        </dgm:presLayoutVars>
      </dgm:prSet>
      <dgm:spPr/>
      <dgm:t>
        <a:bodyPr/>
        <a:lstStyle/>
        <a:p>
          <a:endParaRPr lang="en-US"/>
        </a:p>
      </dgm:t>
    </dgm:pt>
    <dgm:pt modelId="{3F9F3CB8-BAA1-4CF8-BF1B-43814EA3060D}" type="pres">
      <dgm:prSet presAssocID="{74C2F86F-30A1-49B0-89A3-1798FA2B2266}" presName="aSpac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1D5A9055-8B33-4DC6-B748-88ECC6818FDA}" type="pres">
      <dgm:prSet presAssocID="{AB77258D-593F-4CD4-8DB3-C28ACA57A1C8}" presName="compNod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F135B7AF-3B61-4F34-8C25-41EC465FB185}" type="pres">
      <dgm:prSet presAssocID="{AB77258D-593F-4CD4-8DB3-C28ACA57A1C8}" presName="aNode" presStyleLbl="bgShp" presStyleIdx="2" presStyleCnt="3"/>
      <dgm:spPr/>
      <dgm:t>
        <a:bodyPr/>
        <a:lstStyle/>
        <a:p>
          <a:endParaRPr lang="en-US"/>
        </a:p>
      </dgm:t>
    </dgm:pt>
    <dgm:pt modelId="{ED0331ED-33FE-4A1E-B1E3-CDBEEA66526B}" type="pres">
      <dgm:prSet presAssocID="{AB77258D-593F-4CD4-8DB3-C28ACA57A1C8}" presName="textNode" presStyleLbl="bgShp" presStyleIdx="2" presStyleCnt="3"/>
      <dgm:spPr/>
      <dgm:t>
        <a:bodyPr/>
        <a:lstStyle/>
        <a:p>
          <a:endParaRPr lang="en-US"/>
        </a:p>
      </dgm:t>
    </dgm:pt>
    <dgm:pt modelId="{7F04C2A3-B59D-4DE9-9388-68E5B3D4CD94}" type="pres">
      <dgm:prSet presAssocID="{AB77258D-593F-4CD4-8DB3-C28ACA57A1C8}" presName="compChildNod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FDCD2F26-B09B-4604-8453-4DEDCE790930}" type="pres">
      <dgm:prSet presAssocID="{AB77258D-593F-4CD4-8DB3-C28ACA57A1C8}" presName="theInnerList"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C9D2D149-9A01-4075-B4AA-E0702CE0037A}" type="pres">
      <dgm:prSet presAssocID="{04A1B858-1D9B-4F65-ABD4-C3BD00927262}" presName="childNode" presStyleLbl="node1" presStyleIdx="4" presStyleCnt="6">
        <dgm:presLayoutVars>
          <dgm:bulletEnabled val="1"/>
        </dgm:presLayoutVars>
      </dgm:prSet>
      <dgm:spPr/>
      <dgm:t>
        <a:bodyPr/>
        <a:lstStyle/>
        <a:p>
          <a:endParaRPr lang="en-US"/>
        </a:p>
      </dgm:t>
    </dgm:pt>
    <dgm:pt modelId="{C4FFD5E1-ED99-4AC2-98F7-8C4479842742}" type="pres">
      <dgm:prSet presAssocID="{04A1B858-1D9B-4F65-ABD4-C3BD00927262}" presName="aSpace2"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EE4DE4D4-7C9C-44F1-9492-738D6123A151}" type="pres">
      <dgm:prSet presAssocID="{24296008-9263-4885-80E4-16832F364CAC}" presName="childNode" presStyleLbl="node1" presStyleIdx="5" presStyleCnt="6">
        <dgm:presLayoutVars>
          <dgm:bulletEnabled val="1"/>
        </dgm:presLayoutVars>
      </dgm:prSet>
      <dgm:spPr/>
      <dgm:t>
        <a:bodyPr/>
        <a:lstStyle/>
        <a:p>
          <a:endParaRPr lang="en-US"/>
        </a:p>
      </dgm:t>
    </dgm:pt>
  </dgm:ptLst>
  <dgm:cxnLst>
    <dgm:cxn modelId="{8C046C2C-7B6F-432A-9C3B-0014E512EAFB}" type="presOf" srcId="{74C2F86F-30A1-49B0-89A3-1798FA2B2266}" destId="{438C2A6C-4BB3-4805-87F0-FD27BCE8963E}" srcOrd="0" destOrd="0" presId="urn:microsoft.com/office/officeart/2005/8/layout/lProcess2"/>
    <dgm:cxn modelId="{1BF925A8-DDD7-4C3E-B40A-6FF177C0EC65}" type="presOf" srcId="{33F85A06-A971-4031-9896-F90AAACE0B87}" destId="{C4AC55E3-1BBB-4089-86A1-C1AA18421292}" srcOrd="0" destOrd="0" presId="urn:microsoft.com/office/officeart/2005/8/layout/lProcess2"/>
    <dgm:cxn modelId="{B6C7BEB4-5326-4A63-9D1E-6F0F9064A066}" type="presOf" srcId="{AB77258D-593F-4CD4-8DB3-C28ACA57A1C8}" destId="{F135B7AF-3B61-4F34-8C25-41EC465FB185}" srcOrd="0" destOrd="0" presId="urn:microsoft.com/office/officeart/2005/8/layout/lProcess2"/>
    <dgm:cxn modelId="{1A6B858B-C596-45CA-A8F4-44E9CEEB32BD}" type="presOf" srcId="{33F85A06-A971-4031-9896-F90AAACE0B87}" destId="{B10FB365-4FDC-479D-87E4-EDB7E1F9C2BA}" srcOrd="1" destOrd="0" presId="urn:microsoft.com/office/officeart/2005/8/layout/lProcess2"/>
    <dgm:cxn modelId="{A635FE18-918E-4C96-81A9-140757FAE558}" type="presOf" srcId="{978549A1-0ECB-43AA-9DA1-D5462093C9CB}" destId="{983C1ACE-5D4B-48D7-8FCE-120A3674A7EF}" srcOrd="0" destOrd="0" presId="urn:microsoft.com/office/officeart/2005/8/layout/lProcess2"/>
    <dgm:cxn modelId="{9679BA07-FEA9-484A-BA46-5E4782857B65}" srcId="{12129A3F-884C-4957-BE36-71B25040FC24}" destId="{74C2F86F-30A1-49B0-89A3-1798FA2B2266}" srcOrd="1" destOrd="0" parTransId="{6819088B-5B87-4580-85CC-AA4E17630092}" sibTransId="{619CAE5B-9236-49A3-9369-027DF7049B54}"/>
    <dgm:cxn modelId="{3E744F5A-208F-40D6-BC88-3BEEFD84F993}" type="presOf" srcId="{12265C9B-5014-4FD7-B73A-FDAEACFEB03A}" destId="{6817DF30-97C7-4F63-B5D1-EAD0B08FCC03}" srcOrd="0" destOrd="0" presId="urn:microsoft.com/office/officeart/2005/8/layout/lProcess2"/>
    <dgm:cxn modelId="{5F5406ED-1FED-45FC-B4CF-D1FA513F8790}" srcId="{12129A3F-884C-4957-BE36-71B25040FC24}" destId="{33F85A06-A971-4031-9896-F90AAACE0B87}" srcOrd="0" destOrd="0" parTransId="{A44EA117-799D-4C97-AD83-EB45732D7677}" sibTransId="{F557E3BD-88CC-4ABC-B9AD-020A4DF38A61}"/>
    <dgm:cxn modelId="{A0AAF8BA-D529-4010-B175-9D3B678AF91A}" type="presOf" srcId="{74C2F86F-30A1-49B0-89A3-1798FA2B2266}" destId="{FC067B51-5BA4-4E52-8197-B4D0F8E449D8}" srcOrd="1" destOrd="0" presId="urn:microsoft.com/office/officeart/2005/8/layout/lProcess2"/>
    <dgm:cxn modelId="{2D187E2B-6ABD-4994-B479-DDF71596C61E}" srcId="{74C2F86F-30A1-49B0-89A3-1798FA2B2266}" destId="{1325B51B-8DBF-449D-B118-B9414EACA8F0}" srcOrd="2" destOrd="0" parTransId="{53D3BCDE-1D99-49CE-B1FB-DC659318411A}" sibTransId="{5D9CD07F-AE93-4977-B1DD-33E24CAF55C1}"/>
    <dgm:cxn modelId="{C02CDE0C-07AA-4C47-8E1B-CD3D28154B07}" type="presOf" srcId="{04A1B858-1D9B-4F65-ABD4-C3BD00927262}" destId="{C9D2D149-9A01-4075-B4AA-E0702CE0037A}" srcOrd="0" destOrd="0" presId="urn:microsoft.com/office/officeart/2005/8/layout/lProcess2"/>
    <dgm:cxn modelId="{48F79C5A-1045-4932-88BD-8E042979E953}" type="presOf" srcId="{AB77258D-593F-4CD4-8DB3-C28ACA57A1C8}" destId="{ED0331ED-33FE-4A1E-B1E3-CDBEEA66526B}" srcOrd="1" destOrd="0" presId="urn:microsoft.com/office/officeart/2005/8/layout/lProcess2"/>
    <dgm:cxn modelId="{333215A7-3298-4441-9743-5E4A2A855FFC}" type="presOf" srcId="{12129A3F-884C-4957-BE36-71B25040FC24}" destId="{48D325A5-B622-4006-9FEC-D668D456627F}" srcOrd="0" destOrd="0" presId="urn:microsoft.com/office/officeart/2005/8/layout/lProcess2"/>
    <dgm:cxn modelId="{3D07485A-B123-45C1-B34A-FA5AC0C4A067}" type="presOf" srcId="{24296008-9263-4885-80E4-16832F364CAC}" destId="{EE4DE4D4-7C9C-44F1-9492-738D6123A151}" srcOrd="0" destOrd="0" presId="urn:microsoft.com/office/officeart/2005/8/layout/lProcess2"/>
    <dgm:cxn modelId="{A57D4EE8-E516-4F5B-B34D-42AD8557F75D}" srcId="{74C2F86F-30A1-49B0-89A3-1798FA2B2266}" destId="{07E29E74-6ACC-4DE1-ACB9-9B1E89B0EAAA}" srcOrd="1" destOrd="0" parTransId="{38F676CC-5277-4EF5-8F70-2AE9CA97F97F}" sibTransId="{AC030BE6-1EC2-40EA-8C28-4918380D496B}"/>
    <dgm:cxn modelId="{A5786FE3-7C49-4752-89C6-A99BDC71EC91}" type="presOf" srcId="{07E29E74-6ACC-4DE1-ACB9-9B1E89B0EAAA}" destId="{20101C1C-92FB-4453-9C71-0CFBD6532C08}" srcOrd="0" destOrd="0" presId="urn:microsoft.com/office/officeart/2005/8/layout/lProcess2"/>
    <dgm:cxn modelId="{7811F56A-4F9C-42E5-BDE6-346681678136}" srcId="{74C2F86F-30A1-49B0-89A3-1798FA2B2266}" destId="{978549A1-0ECB-43AA-9DA1-D5462093C9CB}" srcOrd="0" destOrd="0" parTransId="{48651851-2C54-4152-A5DE-9CBBB302D649}" sibTransId="{5C243AF8-9FB1-43D1-9689-B23D3046423E}"/>
    <dgm:cxn modelId="{3CE81FE3-DE6F-4D62-A61F-F4CACF6D2F9C}" srcId="{AB77258D-593F-4CD4-8DB3-C28ACA57A1C8}" destId="{24296008-9263-4885-80E4-16832F364CAC}" srcOrd="1" destOrd="0" parTransId="{9A26387E-073E-4F6D-A98D-5BC412CBEAF2}" sibTransId="{C67947D1-7ED5-4F82-9E8C-9491048D4614}"/>
    <dgm:cxn modelId="{14EA8334-11E7-4CA4-90F2-E04E7FCB553D}" srcId="{12129A3F-884C-4957-BE36-71B25040FC24}" destId="{AB77258D-593F-4CD4-8DB3-C28ACA57A1C8}" srcOrd="2" destOrd="0" parTransId="{7851F916-1933-4CF1-B3E0-F3688C5A6903}" sibTransId="{47DAC3C2-4638-4E0C-BA46-A4A7E9032387}"/>
    <dgm:cxn modelId="{B94A79C4-1AB8-4CE4-ACBF-8536DB89CF9B}" srcId="{AB77258D-593F-4CD4-8DB3-C28ACA57A1C8}" destId="{04A1B858-1D9B-4F65-ABD4-C3BD00927262}" srcOrd="0" destOrd="0" parTransId="{65BDB1B1-FB45-4B95-960F-C9CBAD4DD577}" sibTransId="{37AB0E6E-DD6D-4D6D-92D6-5DB14FDABBC0}"/>
    <dgm:cxn modelId="{298D98BA-0A57-40EF-9C1A-8F9C3BF56DA8}" type="presOf" srcId="{1325B51B-8DBF-449D-B118-B9414EACA8F0}" destId="{C53CA6D6-D35C-440C-A616-AE7309D57756}" srcOrd="0" destOrd="0" presId="urn:microsoft.com/office/officeart/2005/8/layout/lProcess2"/>
    <dgm:cxn modelId="{13FA4341-A001-44C2-A475-37CCBA8AC656}" srcId="{33F85A06-A971-4031-9896-F90AAACE0B87}" destId="{12265C9B-5014-4FD7-B73A-FDAEACFEB03A}" srcOrd="0" destOrd="0" parTransId="{B0F2D5C8-7FE0-40DE-89CB-37441B66E436}" sibTransId="{8EE60B5C-6484-4BC4-860A-E79AB78EFC94}"/>
    <dgm:cxn modelId="{AAB0DFEE-9284-45ED-A344-99711BA75E1F}" type="presParOf" srcId="{48D325A5-B622-4006-9FEC-D668D456627F}" destId="{5C0D7835-5EEF-4B9C-BB5E-2F4BB58776D6}" srcOrd="0" destOrd="0" presId="urn:microsoft.com/office/officeart/2005/8/layout/lProcess2"/>
    <dgm:cxn modelId="{0D47EBB5-A747-448B-A65B-5F6F4DAFC1A2}" type="presParOf" srcId="{5C0D7835-5EEF-4B9C-BB5E-2F4BB58776D6}" destId="{C4AC55E3-1BBB-4089-86A1-C1AA18421292}" srcOrd="0" destOrd="0" presId="urn:microsoft.com/office/officeart/2005/8/layout/lProcess2"/>
    <dgm:cxn modelId="{23CDB7B9-6524-46DE-8550-34A4087BA683}" type="presParOf" srcId="{5C0D7835-5EEF-4B9C-BB5E-2F4BB58776D6}" destId="{B10FB365-4FDC-479D-87E4-EDB7E1F9C2BA}" srcOrd="1" destOrd="0" presId="urn:microsoft.com/office/officeart/2005/8/layout/lProcess2"/>
    <dgm:cxn modelId="{6756A7FE-F1CB-4DB0-B304-76D40189954A}" type="presParOf" srcId="{5C0D7835-5EEF-4B9C-BB5E-2F4BB58776D6}" destId="{33439A3B-58D8-482E-A34B-AC7197FBB1C6}" srcOrd="2" destOrd="0" presId="urn:microsoft.com/office/officeart/2005/8/layout/lProcess2"/>
    <dgm:cxn modelId="{C56164F0-EF4D-4E6C-8442-C56F09E3AEF2}" type="presParOf" srcId="{33439A3B-58D8-482E-A34B-AC7197FBB1C6}" destId="{720B14EB-E2B0-4179-B2DA-0843B7C0A230}" srcOrd="0" destOrd="0" presId="urn:microsoft.com/office/officeart/2005/8/layout/lProcess2"/>
    <dgm:cxn modelId="{2BCA0E66-13AE-42EA-9224-E9B05E873758}" type="presParOf" srcId="{720B14EB-E2B0-4179-B2DA-0843B7C0A230}" destId="{6817DF30-97C7-4F63-B5D1-EAD0B08FCC03}" srcOrd="0" destOrd="0" presId="urn:microsoft.com/office/officeart/2005/8/layout/lProcess2"/>
    <dgm:cxn modelId="{B9EA9199-DCB9-475B-ACAA-A7839AC235A2}" type="presParOf" srcId="{48D325A5-B622-4006-9FEC-D668D456627F}" destId="{1FEF5C85-F3F0-471E-8033-BD43702D32CA}" srcOrd="1" destOrd="0" presId="urn:microsoft.com/office/officeart/2005/8/layout/lProcess2"/>
    <dgm:cxn modelId="{117578A6-AAA0-4EF0-A0D3-9879E4A03AF4}" type="presParOf" srcId="{48D325A5-B622-4006-9FEC-D668D456627F}" destId="{549388E0-C6C7-402A-9F33-27E509F414F4}" srcOrd="2" destOrd="0" presId="urn:microsoft.com/office/officeart/2005/8/layout/lProcess2"/>
    <dgm:cxn modelId="{28000998-3D44-4598-9244-18486D861651}" type="presParOf" srcId="{549388E0-C6C7-402A-9F33-27E509F414F4}" destId="{438C2A6C-4BB3-4805-87F0-FD27BCE8963E}" srcOrd="0" destOrd="0" presId="urn:microsoft.com/office/officeart/2005/8/layout/lProcess2"/>
    <dgm:cxn modelId="{6FD5EB07-0C19-4E68-8E38-02C9CE6C54A6}" type="presParOf" srcId="{549388E0-C6C7-402A-9F33-27E509F414F4}" destId="{FC067B51-5BA4-4E52-8197-B4D0F8E449D8}" srcOrd="1" destOrd="0" presId="urn:microsoft.com/office/officeart/2005/8/layout/lProcess2"/>
    <dgm:cxn modelId="{53C11E9C-9248-4E54-9048-8E8018C9E891}" type="presParOf" srcId="{549388E0-C6C7-402A-9F33-27E509F414F4}" destId="{A0EC6C85-5FF7-4F37-9BDE-C2E224CE5252}" srcOrd="2" destOrd="0" presId="urn:microsoft.com/office/officeart/2005/8/layout/lProcess2"/>
    <dgm:cxn modelId="{B10A2E1D-0B12-4345-B65F-1BEE51D99E43}" type="presParOf" srcId="{A0EC6C85-5FF7-4F37-9BDE-C2E224CE5252}" destId="{336561B2-4B30-41EE-B30D-85BF0CD86C35}" srcOrd="0" destOrd="0" presId="urn:microsoft.com/office/officeart/2005/8/layout/lProcess2"/>
    <dgm:cxn modelId="{D17DA2F6-480A-43C4-AAD3-F61E6E04CCE4}" type="presParOf" srcId="{336561B2-4B30-41EE-B30D-85BF0CD86C35}" destId="{983C1ACE-5D4B-48D7-8FCE-120A3674A7EF}" srcOrd="0" destOrd="0" presId="urn:microsoft.com/office/officeart/2005/8/layout/lProcess2"/>
    <dgm:cxn modelId="{E14D0A78-EB7F-424B-9998-379661A0FA01}" type="presParOf" srcId="{336561B2-4B30-41EE-B30D-85BF0CD86C35}" destId="{8F2C9649-15BA-4978-B268-ACC5497890E0}" srcOrd="1" destOrd="0" presId="urn:microsoft.com/office/officeart/2005/8/layout/lProcess2"/>
    <dgm:cxn modelId="{AEA145E2-6B17-4FAE-AF15-B292A9E4C701}" type="presParOf" srcId="{336561B2-4B30-41EE-B30D-85BF0CD86C35}" destId="{20101C1C-92FB-4453-9C71-0CFBD6532C08}" srcOrd="2" destOrd="0" presId="urn:microsoft.com/office/officeart/2005/8/layout/lProcess2"/>
    <dgm:cxn modelId="{050DC5FF-5025-4485-BA24-E52289DE5A47}" type="presParOf" srcId="{336561B2-4B30-41EE-B30D-85BF0CD86C35}" destId="{C0352679-D6AB-40CF-85BB-7F2ADEA53727}" srcOrd="3" destOrd="0" presId="urn:microsoft.com/office/officeart/2005/8/layout/lProcess2"/>
    <dgm:cxn modelId="{338930C5-26FD-4A99-BC0C-63D7F36B7408}" type="presParOf" srcId="{336561B2-4B30-41EE-B30D-85BF0CD86C35}" destId="{C53CA6D6-D35C-440C-A616-AE7309D57756}" srcOrd="4" destOrd="0" presId="urn:microsoft.com/office/officeart/2005/8/layout/lProcess2"/>
    <dgm:cxn modelId="{18098EA4-8BDE-4810-B1AC-30DFFFB9EAD8}" type="presParOf" srcId="{48D325A5-B622-4006-9FEC-D668D456627F}" destId="{3F9F3CB8-BAA1-4CF8-BF1B-43814EA3060D}" srcOrd="3" destOrd="0" presId="urn:microsoft.com/office/officeart/2005/8/layout/lProcess2"/>
    <dgm:cxn modelId="{284AF475-206F-41CF-B9C6-44C73BD86964}" type="presParOf" srcId="{48D325A5-B622-4006-9FEC-D668D456627F}" destId="{1D5A9055-8B33-4DC6-B748-88ECC6818FDA}" srcOrd="4" destOrd="0" presId="urn:microsoft.com/office/officeart/2005/8/layout/lProcess2"/>
    <dgm:cxn modelId="{D50E3574-A5A0-4E42-B6E4-6AF19F55335A}" type="presParOf" srcId="{1D5A9055-8B33-4DC6-B748-88ECC6818FDA}" destId="{F135B7AF-3B61-4F34-8C25-41EC465FB185}" srcOrd="0" destOrd="0" presId="urn:microsoft.com/office/officeart/2005/8/layout/lProcess2"/>
    <dgm:cxn modelId="{C0388638-EA4D-4E51-BECC-F44BC2B0DCB5}" type="presParOf" srcId="{1D5A9055-8B33-4DC6-B748-88ECC6818FDA}" destId="{ED0331ED-33FE-4A1E-B1E3-CDBEEA66526B}" srcOrd="1" destOrd="0" presId="urn:microsoft.com/office/officeart/2005/8/layout/lProcess2"/>
    <dgm:cxn modelId="{0176EBAC-0A37-48E4-9CAF-38D96B7C019E}" type="presParOf" srcId="{1D5A9055-8B33-4DC6-B748-88ECC6818FDA}" destId="{7F04C2A3-B59D-4DE9-9388-68E5B3D4CD94}" srcOrd="2" destOrd="0" presId="urn:microsoft.com/office/officeart/2005/8/layout/lProcess2"/>
    <dgm:cxn modelId="{2078EA84-ACCC-4FF4-8D88-951B4D5FABE4}" type="presParOf" srcId="{7F04C2A3-B59D-4DE9-9388-68E5B3D4CD94}" destId="{FDCD2F26-B09B-4604-8453-4DEDCE790930}" srcOrd="0" destOrd="0" presId="urn:microsoft.com/office/officeart/2005/8/layout/lProcess2"/>
    <dgm:cxn modelId="{2BA16628-0159-4D32-ABD3-D0F560D69FC9}" type="presParOf" srcId="{FDCD2F26-B09B-4604-8453-4DEDCE790930}" destId="{C9D2D149-9A01-4075-B4AA-E0702CE0037A}" srcOrd="0" destOrd="0" presId="urn:microsoft.com/office/officeart/2005/8/layout/lProcess2"/>
    <dgm:cxn modelId="{3FA1A23D-BB0E-45B8-84C4-6462314C37A0}" type="presParOf" srcId="{FDCD2F26-B09B-4604-8453-4DEDCE790930}" destId="{C4FFD5E1-ED99-4AC2-98F7-8C4479842742}" srcOrd="1" destOrd="0" presId="urn:microsoft.com/office/officeart/2005/8/layout/lProcess2"/>
    <dgm:cxn modelId="{B2EF2DFF-241E-4352-A441-21FB5E354108}" type="presParOf" srcId="{FDCD2F26-B09B-4604-8453-4DEDCE790930}" destId="{EE4DE4D4-7C9C-44F1-9492-738D6123A151}" srcOrd="2" destOrd="0" presId="urn:microsoft.com/office/officeart/2005/8/layout/lProcess2"/>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4CF77DC-1252-4C55-BEF1-33D5A85B4786}" type="doc">
      <dgm:prSet loTypeId="urn:microsoft.com/office/officeart/2005/8/layout/hierarchy3" loCatId="hierarchy" qsTypeId="urn:microsoft.com/office/officeart/2005/8/quickstyle/simple1" qsCatId="simple" csTypeId="urn:microsoft.com/office/officeart/2005/8/colors/accent2_2" csCatId="accent2" phldr="1"/>
      <dgm:spPr/>
      <dgm:t>
        <a:bodyPr/>
        <a:lstStyle/>
        <a:p>
          <a:endParaRPr lang="en-US"/>
        </a:p>
      </dgm:t>
    </dgm:pt>
    <dgm:pt modelId="{BBADCBFA-DCED-4D97-A6D8-02B9D5392331}">
      <dgm:prSet custT="1"/>
      <dgm:spPr/>
      <dgm:t>
        <a:bodyPr/>
        <a:lstStyle/>
        <a:p>
          <a:r>
            <a:rPr lang="ms-MY" sz="3200" b="1" dirty="0"/>
            <a:t>9. Kaedah Penyampaian</a:t>
          </a:r>
          <a:endParaRPr lang="en-US" sz="3200" dirty="0"/>
        </a:p>
      </dgm:t>
    </dgm:pt>
    <dgm:pt modelId="{7C08DB13-3737-4012-B5BD-56CFB362B713}" type="parTrans" cxnId="{7AE8C2BF-4CEC-4612-A438-6EF1D332ABF7}">
      <dgm:prSet/>
      <dgm:spPr/>
      <dgm:t>
        <a:bodyPr/>
        <a:lstStyle/>
        <a:p>
          <a:endParaRPr lang="en-US"/>
        </a:p>
      </dgm:t>
    </dgm:pt>
    <dgm:pt modelId="{781E6074-F94F-4BB7-925F-C8F2D8FEDABC}" type="sibTrans" cxnId="{7AE8C2BF-4CEC-4612-A438-6EF1D332ABF7}">
      <dgm:prSet/>
      <dgm:spPr/>
      <dgm:t>
        <a:bodyPr/>
        <a:lstStyle/>
        <a:p>
          <a:endParaRPr lang="en-US"/>
        </a:p>
      </dgm:t>
    </dgm:pt>
    <dgm:pt modelId="{9F161E28-5115-4BC2-A2E5-587144B8E3A3}">
      <dgm:prSet custT="1"/>
      <dgm:spPr>
        <a:ln w="38100">
          <a:solidFill>
            <a:schemeClr val="accent2">
              <a:lumMod val="50000"/>
            </a:schemeClr>
          </a:solidFill>
        </a:ln>
      </dgm:spPr>
      <dgm:t>
        <a:bodyPr/>
        <a:lstStyle/>
        <a:p>
          <a:r>
            <a:rPr lang="ms-MY" sz="1600" dirty="0"/>
            <a:t>Pakar bidang dan pembangun kursus perlu menetapkan kaedah penyampaian yang </a:t>
          </a:r>
          <a:r>
            <a:rPr lang="ms-MY" sz="1600" dirty="0">
              <a:solidFill>
                <a:srgbClr val="FF0000"/>
              </a:solidFill>
            </a:rPr>
            <a:t>bersesuaian</a:t>
          </a:r>
          <a:r>
            <a:rPr lang="ms-MY" sz="1600" dirty="0"/>
            <a:t> dan </a:t>
          </a:r>
          <a:r>
            <a:rPr lang="ms-MY" sz="1600" dirty="0">
              <a:solidFill>
                <a:srgbClr val="FF0000"/>
              </a:solidFill>
            </a:rPr>
            <a:t>pelbagai</a:t>
          </a:r>
          <a:r>
            <a:rPr lang="ms-MY" sz="1600" dirty="0"/>
            <a:t> bagi mencapai hasil pembelajaran. </a:t>
          </a:r>
        </a:p>
        <a:p>
          <a:r>
            <a:rPr lang="ms-MY" sz="1600" dirty="0"/>
            <a:t>Kaedah terkini berasaskan teknologi seperti MOOC, Pembelajaran Teradun dan </a:t>
          </a:r>
          <a:r>
            <a:rPr lang="ms-MY" sz="1600" i="1" dirty="0"/>
            <a:t>Flipped Classroom</a:t>
          </a:r>
          <a:r>
            <a:rPr lang="ms-MY" sz="1600" dirty="0"/>
            <a:t> perlu digalakkan bersesuaian dengan keadaan dan kehendak generasi semasa. </a:t>
          </a:r>
          <a:endParaRPr lang="en-US" sz="1600" dirty="0"/>
        </a:p>
      </dgm:t>
    </dgm:pt>
    <dgm:pt modelId="{54968A7C-E867-401D-98C7-7B7B222BC210}" type="parTrans" cxnId="{DBB69633-C5ED-45EA-8EEB-6340361D7EB4}">
      <dgm:prSet/>
      <dgm:spPr/>
      <dgm:t>
        <a:bodyPr/>
        <a:lstStyle/>
        <a:p>
          <a:endParaRPr lang="en-US"/>
        </a:p>
      </dgm:t>
    </dgm:pt>
    <dgm:pt modelId="{BA74065C-5E38-42A4-9DEE-03019E028AC5}" type="sibTrans" cxnId="{DBB69633-C5ED-45EA-8EEB-6340361D7EB4}">
      <dgm:prSet/>
      <dgm:spPr/>
      <dgm:t>
        <a:bodyPr/>
        <a:lstStyle/>
        <a:p>
          <a:endParaRPr lang="en-US"/>
        </a:p>
      </dgm:t>
    </dgm:pt>
    <dgm:pt modelId="{4A76A88E-0F4B-43F7-AB70-5E06010E140C}">
      <dgm:prSet custT="1"/>
      <dgm:spPr/>
      <dgm:t>
        <a:bodyPr/>
        <a:lstStyle/>
        <a:p>
          <a:r>
            <a:rPr lang="ms-MY" sz="3200" b="1" dirty="0"/>
            <a:t>10. Kaedah Pentaksiran </a:t>
          </a:r>
          <a:endParaRPr lang="en-US" sz="3200" dirty="0"/>
        </a:p>
      </dgm:t>
    </dgm:pt>
    <dgm:pt modelId="{3512D410-66B7-4BF0-88FF-1CC70DFC4A82}" type="parTrans" cxnId="{6C7909FF-D1E2-498E-8DE8-D5F9639EE94F}">
      <dgm:prSet/>
      <dgm:spPr/>
      <dgm:t>
        <a:bodyPr/>
        <a:lstStyle/>
        <a:p>
          <a:endParaRPr lang="en-US"/>
        </a:p>
      </dgm:t>
    </dgm:pt>
    <dgm:pt modelId="{675E37CE-8EF5-4DBB-8A8D-F5300DCE0DA7}" type="sibTrans" cxnId="{6C7909FF-D1E2-498E-8DE8-D5F9639EE94F}">
      <dgm:prSet/>
      <dgm:spPr/>
      <dgm:t>
        <a:bodyPr/>
        <a:lstStyle/>
        <a:p>
          <a:endParaRPr lang="en-US"/>
        </a:p>
      </dgm:t>
    </dgm:pt>
    <dgm:pt modelId="{54EB0630-456C-4017-AD97-90B0BCD5C967}">
      <dgm:prSet/>
      <dgm:spPr>
        <a:ln w="38100">
          <a:solidFill>
            <a:schemeClr val="accent2">
              <a:lumMod val="50000"/>
            </a:schemeClr>
          </a:solidFill>
        </a:ln>
      </dgm:spPr>
      <dgm:t>
        <a:bodyPr/>
        <a:lstStyle/>
        <a:p>
          <a:r>
            <a:rPr lang="ms-MY" dirty="0"/>
            <a:t>Pendekatan Pentaksiran Berasaskan Hasil perlu digunakan dalam memilih jenis pentaksiran yang bersesuaian dan pelbagai bagi mencapai CLO. </a:t>
          </a:r>
        </a:p>
        <a:p>
          <a:r>
            <a:rPr lang="ms-MY" dirty="0"/>
            <a:t>Lazimnya, pemberat pentaksiran dicadangkan berdasarkan SLT bagi mencapai sesuatu CLO.</a:t>
          </a:r>
          <a:endParaRPr lang="en-US" dirty="0"/>
        </a:p>
      </dgm:t>
    </dgm:pt>
    <dgm:pt modelId="{0AB9C6F8-3ADC-4B83-ABE8-9D87CFF6D829}" type="parTrans" cxnId="{DF0675CC-8922-4F45-9D52-A41E85A86398}">
      <dgm:prSet/>
      <dgm:spPr/>
      <dgm:t>
        <a:bodyPr/>
        <a:lstStyle/>
        <a:p>
          <a:endParaRPr lang="en-US"/>
        </a:p>
      </dgm:t>
    </dgm:pt>
    <dgm:pt modelId="{460EF2DB-CFAD-4881-887D-3C66F0812E7C}" type="sibTrans" cxnId="{DF0675CC-8922-4F45-9D52-A41E85A86398}">
      <dgm:prSet/>
      <dgm:spPr/>
      <dgm:t>
        <a:bodyPr/>
        <a:lstStyle/>
        <a:p>
          <a:endParaRPr lang="en-US"/>
        </a:p>
      </dgm:t>
    </dgm:pt>
    <dgm:pt modelId="{495CA3BA-B01F-4CB4-A208-5931A319CECA}" type="pres">
      <dgm:prSet presAssocID="{64CF77DC-1252-4C55-BEF1-33D5A85B4786}" presName="diagram" presStyleCnt="0">
        <dgm:presLayoutVars>
          <dgm:chPref val="1"/>
          <dgm:dir/>
          <dgm:animOne val="branch"/>
          <dgm:animLvl val="lvl"/>
          <dgm:resizeHandles/>
        </dgm:presLayoutVars>
      </dgm:prSet>
      <dgm:spPr/>
      <dgm:t>
        <a:bodyPr/>
        <a:lstStyle/>
        <a:p>
          <a:endParaRPr lang="en-US"/>
        </a:p>
      </dgm:t>
    </dgm:pt>
    <dgm:pt modelId="{50A00A7A-772F-4322-B6DB-7F6C0C9B030A}" type="pres">
      <dgm:prSet presAssocID="{BBADCBFA-DCED-4D97-A6D8-02B9D5392331}" presName="root" presStyleCnt="0"/>
      <dgm:spPr/>
    </dgm:pt>
    <dgm:pt modelId="{9AB2C011-B046-42A6-9D06-877BD7C13CCE}" type="pres">
      <dgm:prSet presAssocID="{BBADCBFA-DCED-4D97-A6D8-02B9D5392331}" presName="rootComposite" presStyleCnt="0"/>
      <dgm:spPr/>
    </dgm:pt>
    <dgm:pt modelId="{A6028809-20F8-44B9-BE7B-79C00B1AB3B1}" type="pres">
      <dgm:prSet presAssocID="{BBADCBFA-DCED-4D97-A6D8-02B9D5392331}" presName="rootText" presStyleLbl="node1" presStyleIdx="0" presStyleCnt="2" custScaleY="42426"/>
      <dgm:spPr/>
      <dgm:t>
        <a:bodyPr/>
        <a:lstStyle/>
        <a:p>
          <a:endParaRPr lang="en-US"/>
        </a:p>
      </dgm:t>
    </dgm:pt>
    <dgm:pt modelId="{B0612F95-F2DB-4DFA-9CFC-3ABCB66E3DC5}" type="pres">
      <dgm:prSet presAssocID="{BBADCBFA-DCED-4D97-A6D8-02B9D5392331}" presName="rootConnector" presStyleLbl="node1" presStyleIdx="0" presStyleCnt="2"/>
      <dgm:spPr/>
      <dgm:t>
        <a:bodyPr/>
        <a:lstStyle/>
        <a:p>
          <a:endParaRPr lang="en-US"/>
        </a:p>
      </dgm:t>
    </dgm:pt>
    <dgm:pt modelId="{D811DBDF-3A6D-46FC-B2D1-0CE55D17F4FB}" type="pres">
      <dgm:prSet presAssocID="{BBADCBFA-DCED-4D97-A6D8-02B9D5392331}" presName="childShape" presStyleCnt="0"/>
      <dgm:spPr/>
    </dgm:pt>
    <dgm:pt modelId="{203D4E97-0DF5-43AD-8EC7-FF40F1E51858}" type="pres">
      <dgm:prSet presAssocID="{54968A7C-E867-401D-98C7-7B7B222BC210}" presName="Name13" presStyleLbl="parChTrans1D2" presStyleIdx="0" presStyleCnt="2"/>
      <dgm:spPr/>
      <dgm:t>
        <a:bodyPr/>
        <a:lstStyle/>
        <a:p>
          <a:endParaRPr lang="en-US"/>
        </a:p>
      </dgm:t>
    </dgm:pt>
    <dgm:pt modelId="{5E20750C-ABB2-4020-AD14-C62208062FB4}" type="pres">
      <dgm:prSet presAssocID="{9F161E28-5115-4BC2-A2E5-587144B8E3A3}" presName="childText" presStyleLbl="bgAcc1" presStyleIdx="0" presStyleCnt="2">
        <dgm:presLayoutVars>
          <dgm:bulletEnabled val="1"/>
        </dgm:presLayoutVars>
      </dgm:prSet>
      <dgm:spPr/>
      <dgm:t>
        <a:bodyPr/>
        <a:lstStyle/>
        <a:p>
          <a:endParaRPr lang="en-US"/>
        </a:p>
      </dgm:t>
    </dgm:pt>
    <dgm:pt modelId="{2A7EAE30-1A87-4988-9996-57169B005A94}" type="pres">
      <dgm:prSet presAssocID="{4A76A88E-0F4B-43F7-AB70-5E06010E140C}" presName="root" presStyleCnt="0"/>
      <dgm:spPr/>
    </dgm:pt>
    <dgm:pt modelId="{BE901FE7-339D-45AD-AFEB-174ACAA9CFFF}" type="pres">
      <dgm:prSet presAssocID="{4A76A88E-0F4B-43F7-AB70-5E06010E140C}" presName="rootComposite" presStyleCnt="0"/>
      <dgm:spPr/>
    </dgm:pt>
    <dgm:pt modelId="{8078BF4F-01AE-41AA-A538-E543615A9D8B}" type="pres">
      <dgm:prSet presAssocID="{4A76A88E-0F4B-43F7-AB70-5E06010E140C}" presName="rootText" presStyleLbl="node1" presStyleIdx="1" presStyleCnt="2" custScaleY="45157"/>
      <dgm:spPr/>
      <dgm:t>
        <a:bodyPr/>
        <a:lstStyle/>
        <a:p>
          <a:endParaRPr lang="en-US"/>
        </a:p>
      </dgm:t>
    </dgm:pt>
    <dgm:pt modelId="{055569F8-2FFF-409A-8F5A-B5FF86004DE8}" type="pres">
      <dgm:prSet presAssocID="{4A76A88E-0F4B-43F7-AB70-5E06010E140C}" presName="rootConnector" presStyleLbl="node1" presStyleIdx="1" presStyleCnt="2"/>
      <dgm:spPr/>
      <dgm:t>
        <a:bodyPr/>
        <a:lstStyle/>
        <a:p>
          <a:endParaRPr lang="en-US"/>
        </a:p>
      </dgm:t>
    </dgm:pt>
    <dgm:pt modelId="{43986406-1539-42B4-8921-3F471692961D}" type="pres">
      <dgm:prSet presAssocID="{4A76A88E-0F4B-43F7-AB70-5E06010E140C}" presName="childShape" presStyleCnt="0"/>
      <dgm:spPr/>
    </dgm:pt>
    <dgm:pt modelId="{31B6CDED-6AE8-4AA1-AC3D-9825938473B5}" type="pres">
      <dgm:prSet presAssocID="{0AB9C6F8-3ADC-4B83-ABE8-9D87CFF6D829}" presName="Name13" presStyleLbl="parChTrans1D2" presStyleIdx="1" presStyleCnt="2"/>
      <dgm:spPr/>
      <dgm:t>
        <a:bodyPr/>
        <a:lstStyle/>
        <a:p>
          <a:endParaRPr lang="en-US"/>
        </a:p>
      </dgm:t>
    </dgm:pt>
    <dgm:pt modelId="{415A74BE-047A-47DA-9DC4-36ACA6077F1F}" type="pres">
      <dgm:prSet presAssocID="{54EB0630-456C-4017-AD97-90B0BCD5C967}" presName="childText" presStyleLbl="bgAcc1" presStyleIdx="1" presStyleCnt="2">
        <dgm:presLayoutVars>
          <dgm:bulletEnabled val="1"/>
        </dgm:presLayoutVars>
      </dgm:prSet>
      <dgm:spPr/>
      <dgm:t>
        <a:bodyPr/>
        <a:lstStyle/>
        <a:p>
          <a:endParaRPr lang="en-US"/>
        </a:p>
      </dgm:t>
    </dgm:pt>
  </dgm:ptLst>
  <dgm:cxnLst>
    <dgm:cxn modelId="{03A06E1A-CC23-4A27-BF28-9B3F58D5323C}" type="presOf" srcId="{4A76A88E-0F4B-43F7-AB70-5E06010E140C}" destId="{055569F8-2FFF-409A-8F5A-B5FF86004DE8}" srcOrd="1" destOrd="0" presId="urn:microsoft.com/office/officeart/2005/8/layout/hierarchy3"/>
    <dgm:cxn modelId="{9A740427-1F19-4F21-8ECC-265658E89CAC}" type="presOf" srcId="{0AB9C6F8-3ADC-4B83-ABE8-9D87CFF6D829}" destId="{31B6CDED-6AE8-4AA1-AC3D-9825938473B5}" srcOrd="0" destOrd="0" presId="urn:microsoft.com/office/officeart/2005/8/layout/hierarchy3"/>
    <dgm:cxn modelId="{7AE8C2BF-4CEC-4612-A438-6EF1D332ABF7}" srcId="{64CF77DC-1252-4C55-BEF1-33D5A85B4786}" destId="{BBADCBFA-DCED-4D97-A6D8-02B9D5392331}" srcOrd="0" destOrd="0" parTransId="{7C08DB13-3737-4012-B5BD-56CFB362B713}" sibTransId="{781E6074-F94F-4BB7-925F-C8F2D8FEDABC}"/>
    <dgm:cxn modelId="{61830825-5917-4E28-8C9F-9AABB4DD55A1}" type="presOf" srcId="{BBADCBFA-DCED-4D97-A6D8-02B9D5392331}" destId="{B0612F95-F2DB-4DFA-9CFC-3ABCB66E3DC5}" srcOrd="1" destOrd="0" presId="urn:microsoft.com/office/officeart/2005/8/layout/hierarchy3"/>
    <dgm:cxn modelId="{DBB69633-C5ED-45EA-8EEB-6340361D7EB4}" srcId="{BBADCBFA-DCED-4D97-A6D8-02B9D5392331}" destId="{9F161E28-5115-4BC2-A2E5-587144B8E3A3}" srcOrd="0" destOrd="0" parTransId="{54968A7C-E867-401D-98C7-7B7B222BC210}" sibTransId="{BA74065C-5E38-42A4-9DEE-03019E028AC5}"/>
    <dgm:cxn modelId="{5A5857C8-4507-4ED2-B5DB-13C84F792ECF}" type="presOf" srcId="{54968A7C-E867-401D-98C7-7B7B222BC210}" destId="{203D4E97-0DF5-43AD-8EC7-FF40F1E51858}" srcOrd="0" destOrd="0" presId="urn:microsoft.com/office/officeart/2005/8/layout/hierarchy3"/>
    <dgm:cxn modelId="{3E89C5B8-0E7B-43E0-80F7-31374D2F5D6A}" type="presOf" srcId="{54EB0630-456C-4017-AD97-90B0BCD5C967}" destId="{415A74BE-047A-47DA-9DC4-36ACA6077F1F}" srcOrd="0" destOrd="0" presId="urn:microsoft.com/office/officeart/2005/8/layout/hierarchy3"/>
    <dgm:cxn modelId="{6C7909FF-D1E2-498E-8DE8-D5F9639EE94F}" srcId="{64CF77DC-1252-4C55-BEF1-33D5A85B4786}" destId="{4A76A88E-0F4B-43F7-AB70-5E06010E140C}" srcOrd="1" destOrd="0" parTransId="{3512D410-66B7-4BF0-88FF-1CC70DFC4A82}" sibTransId="{675E37CE-8EF5-4DBB-8A8D-F5300DCE0DA7}"/>
    <dgm:cxn modelId="{67C8BA83-326E-4F5E-A6D7-7B8A93F55F91}" type="presOf" srcId="{4A76A88E-0F4B-43F7-AB70-5E06010E140C}" destId="{8078BF4F-01AE-41AA-A538-E543615A9D8B}" srcOrd="0" destOrd="0" presId="urn:microsoft.com/office/officeart/2005/8/layout/hierarchy3"/>
    <dgm:cxn modelId="{DF0675CC-8922-4F45-9D52-A41E85A86398}" srcId="{4A76A88E-0F4B-43F7-AB70-5E06010E140C}" destId="{54EB0630-456C-4017-AD97-90B0BCD5C967}" srcOrd="0" destOrd="0" parTransId="{0AB9C6F8-3ADC-4B83-ABE8-9D87CFF6D829}" sibTransId="{460EF2DB-CFAD-4881-887D-3C66F0812E7C}"/>
    <dgm:cxn modelId="{76356043-3070-4D0C-A273-35A8622C73CE}" type="presOf" srcId="{9F161E28-5115-4BC2-A2E5-587144B8E3A3}" destId="{5E20750C-ABB2-4020-AD14-C62208062FB4}" srcOrd="0" destOrd="0" presId="urn:microsoft.com/office/officeart/2005/8/layout/hierarchy3"/>
    <dgm:cxn modelId="{EAFE4EBE-D68B-421F-95DB-447B5DDB23AD}" type="presOf" srcId="{64CF77DC-1252-4C55-BEF1-33D5A85B4786}" destId="{495CA3BA-B01F-4CB4-A208-5931A319CECA}" srcOrd="0" destOrd="0" presId="urn:microsoft.com/office/officeart/2005/8/layout/hierarchy3"/>
    <dgm:cxn modelId="{1D5862D3-A32A-41E1-AABB-26D728C64EA5}" type="presOf" srcId="{BBADCBFA-DCED-4D97-A6D8-02B9D5392331}" destId="{A6028809-20F8-44B9-BE7B-79C00B1AB3B1}" srcOrd="0" destOrd="0" presId="urn:microsoft.com/office/officeart/2005/8/layout/hierarchy3"/>
    <dgm:cxn modelId="{97F0D2E3-1D65-49BD-8146-4F0F13EC3C6E}" type="presParOf" srcId="{495CA3BA-B01F-4CB4-A208-5931A319CECA}" destId="{50A00A7A-772F-4322-B6DB-7F6C0C9B030A}" srcOrd="0" destOrd="0" presId="urn:microsoft.com/office/officeart/2005/8/layout/hierarchy3"/>
    <dgm:cxn modelId="{1CDC7D84-A8E5-4A2E-8B17-30651B96E01A}" type="presParOf" srcId="{50A00A7A-772F-4322-B6DB-7F6C0C9B030A}" destId="{9AB2C011-B046-42A6-9D06-877BD7C13CCE}" srcOrd="0" destOrd="0" presId="urn:microsoft.com/office/officeart/2005/8/layout/hierarchy3"/>
    <dgm:cxn modelId="{D7465206-DDE4-4FBD-8917-4C829C80E1FA}" type="presParOf" srcId="{9AB2C011-B046-42A6-9D06-877BD7C13CCE}" destId="{A6028809-20F8-44B9-BE7B-79C00B1AB3B1}" srcOrd="0" destOrd="0" presId="urn:microsoft.com/office/officeart/2005/8/layout/hierarchy3"/>
    <dgm:cxn modelId="{0FB4F744-0E77-4470-9868-A04C553C852A}" type="presParOf" srcId="{9AB2C011-B046-42A6-9D06-877BD7C13CCE}" destId="{B0612F95-F2DB-4DFA-9CFC-3ABCB66E3DC5}" srcOrd="1" destOrd="0" presId="urn:microsoft.com/office/officeart/2005/8/layout/hierarchy3"/>
    <dgm:cxn modelId="{06DC19D8-B890-48C8-9EC9-082C9A1F6AF9}" type="presParOf" srcId="{50A00A7A-772F-4322-B6DB-7F6C0C9B030A}" destId="{D811DBDF-3A6D-46FC-B2D1-0CE55D17F4FB}" srcOrd="1" destOrd="0" presId="urn:microsoft.com/office/officeart/2005/8/layout/hierarchy3"/>
    <dgm:cxn modelId="{E3CF3EB4-4766-4513-8880-457681053B28}" type="presParOf" srcId="{D811DBDF-3A6D-46FC-B2D1-0CE55D17F4FB}" destId="{203D4E97-0DF5-43AD-8EC7-FF40F1E51858}" srcOrd="0" destOrd="0" presId="urn:microsoft.com/office/officeart/2005/8/layout/hierarchy3"/>
    <dgm:cxn modelId="{08736D0F-D1F6-437C-AA6F-0F58010A4C40}" type="presParOf" srcId="{D811DBDF-3A6D-46FC-B2D1-0CE55D17F4FB}" destId="{5E20750C-ABB2-4020-AD14-C62208062FB4}" srcOrd="1" destOrd="0" presId="urn:microsoft.com/office/officeart/2005/8/layout/hierarchy3"/>
    <dgm:cxn modelId="{9B39A7A2-8B97-4CA7-9569-5944A0E8294B}" type="presParOf" srcId="{495CA3BA-B01F-4CB4-A208-5931A319CECA}" destId="{2A7EAE30-1A87-4988-9996-57169B005A94}" srcOrd="1" destOrd="0" presId="urn:microsoft.com/office/officeart/2005/8/layout/hierarchy3"/>
    <dgm:cxn modelId="{64B541A2-3F5B-46B3-848A-7B110F8F7DAA}" type="presParOf" srcId="{2A7EAE30-1A87-4988-9996-57169B005A94}" destId="{BE901FE7-339D-45AD-AFEB-174ACAA9CFFF}" srcOrd="0" destOrd="0" presId="urn:microsoft.com/office/officeart/2005/8/layout/hierarchy3"/>
    <dgm:cxn modelId="{323B7AFD-AAB9-44A7-B8D3-48EE5DE38740}" type="presParOf" srcId="{BE901FE7-339D-45AD-AFEB-174ACAA9CFFF}" destId="{8078BF4F-01AE-41AA-A538-E543615A9D8B}" srcOrd="0" destOrd="0" presId="urn:microsoft.com/office/officeart/2005/8/layout/hierarchy3"/>
    <dgm:cxn modelId="{90A00FD1-26F1-4FCD-8611-F9ED627E3640}" type="presParOf" srcId="{BE901FE7-339D-45AD-AFEB-174ACAA9CFFF}" destId="{055569F8-2FFF-409A-8F5A-B5FF86004DE8}" srcOrd="1" destOrd="0" presId="urn:microsoft.com/office/officeart/2005/8/layout/hierarchy3"/>
    <dgm:cxn modelId="{3837E4AD-14CF-48D0-88AD-5A0F41C4E627}" type="presParOf" srcId="{2A7EAE30-1A87-4988-9996-57169B005A94}" destId="{43986406-1539-42B4-8921-3F471692961D}" srcOrd="1" destOrd="0" presId="urn:microsoft.com/office/officeart/2005/8/layout/hierarchy3"/>
    <dgm:cxn modelId="{3C6F6A79-AE0C-4047-907F-7138573BEE75}" type="presParOf" srcId="{43986406-1539-42B4-8921-3F471692961D}" destId="{31B6CDED-6AE8-4AA1-AC3D-9825938473B5}" srcOrd="0" destOrd="0" presId="urn:microsoft.com/office/officeart/2005/8/layout/hierarchy3"/>
    <dgm:cxn modelId="{2ADF8399-BD69-471B-B14E-8DBB13E9FB6C}" type="presParOf" srcId="{43986406-1539-42B4-8921-3F471692961D}" destId="{415A74BE-047A-47DA-9DC4-36ACA6077F1F}"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B18DDD2-ACFF-41DD-8C09-8AFD978D29C4}"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en-US"/>
        </a:p>
      </dgm:t>
    </dgm:pt>
    <dgm:pt modelId="{5EB0E3E7-FD74-45CA-8771-FACF784EED0D}">
      <dgm:prSet/>
      <dgm:spPr/>
      <dgm:t>
        <a:bodyPr/>
        <a:lstStyle/>
        <a:p>
          <a:r>
            <a:rPr lang="ms-MY" dirty="0"/>
            <a:t>Memperjelaskan tindakan yang perlu diambil di peringkat UA, KPM (PT) dan MQA dalam urusan perubahan maklumat program akademik. </a:t>
          </a:r>
          <a:endParaRPr lang="en-US" dirty="0"/>
        </a:p>
      </dgm:t>
    </dgm:pt>
    <dgm:pt modelId="{D0499580-2B52-4B35-942F-35BBAC21DA1C}" type="parTrans" cxnId="{58E428F8-CEE5-4891-99F3-83B53B43CC6A}">
      <dgm:prSet/>
      <dgm:spPr/>
      <dgm:t>
        <a:bodyPr/>
        <a:lstStyle/>
        <a:p>
          <a:endParaRPr lang="en-US"/>
        </a:p>
      </dgm:t>
    </dgm:pt>
    <dgm:pt modelId="{DD3F496C-CFAE-432D-B459-E1A1DF8D647E}" type="sibTrans" cxnId="{58E428F8-CEE5-4891-99F3-83B53B43CC6A}">
      <dgm:prSet/>
      <dgm:spPr/>
      <dgm:t>
        <a:bodyPr/>
        <a:lstStyle/>
        <a:p>
          <a:endParaRPr lang="en-US"/>
        </a:p>
      </dgm:t>
    </dgm:pt>
    <dgm:pt modelId="{068E5E94-6A7E-463D-9C6F-EB6D406099AD}">
      <dgm:prSet/>
      <dgm:spPr/>
      <dgm:t>
        <a:bodyPr/>
        <a:lstStyle/>
        <a:p>
          <a:r>
            <a:rPr lang="ms-MY"/>
            <a:t>Terdapat perubahan maklumat yang memerlukan:</a:t>
          </a:r>
          <a:endParaRPr lang="en-US"/>
        </a:p>
      </dgm:t>
    </dgm:pt>
    <dgm:pt modelId="{8A814F70-38C2-47DE-98E1-E771E7D3C452}" type="parTrans" cxnId="{FDC38863-D69C-4AB1-A361-69360AACD49C}">
      <dgm:prSet/>
      <dgm:spPr/>
      <dgm:t>
        <a:bodyPr/>
        <a:lstStyle/>
        <a:p>
          <a:endParaRPr lang="en-US"/>
        </a:p>
      </dgm:t>
    </dgm:pt>
    <dgm:pt modelId="{626F32CB-01BA-4522-8E13-3793B530041C}" type="sibTrans" cxnId="{FDC38863-D69C-4AB1-A361-69360AACD49C}">
      <dgm:prSet/>
      <dgm:spPr/>
      <dgm:t>
        <a:bodyPr/>
        <a:lstStyle/>
        <a:p>
          <a:endParaRPr lang="en-US"/>
        </a:p>
      </dgm:t>
    </dgm:pt>
    <dgm:pt modelId="{6A2A2684-24BD-4A5A-908D-2F0C3D53637A}">
      <dgm:prSet/>
      <dgm:spPr/>
      <dgm:t>
        <a:bodyPr/>
        <a:lstStyle/>
        <a:p>
          <a:r>
            <a:rPr lang="ms-MY"/>
            <a:t>pihak UA mendapat kelulusan KPM (PT) dan MQA</a:t>
          </a:r>
          <a:endParaRPr lang="en-US"/>
        </a:p>
      </dgm:t>
    </dgm:pt>
    <dgm:pt modelId="{78540335-0900-4AD0-A90D-50B1EF5814A6}" type="parTrans" cxnId="{A0779CA3-5922-4A87-AD61-419F2D6D8A02}">
      <dgm:prSet/>
      <dgm:spPr/>
      <dgm:t>
        <a:bodyPr/>
        <a:lstStyle/>
        <a:p>
          <a:endParaRPr lang="en-US"/>
        </a:p>
      </dgm:t>
    </dgm:pt>
    <dgm:pt modelId="{AC2A01FB-F92E-4550-9D10-B8AE1ED5DD66}" type="sibTrans" cxnId="{A0779CA3-5922-4A87-AD61-419F2D6D8A02}">
      <dgm:prSet/>
      <dgm:spPr/>
      <dgm:t>
        <a:bodyPr/>
        <a:lstStyle/>
        <a:p>
          <a:endParaRPr lang="en-US"/>
        </a:p>
      </dgm:t>
    </dgm:pt>
    <dgm:pt modelId="{054E14A5-389E-4DA8-B4F7-87EA3DBC9063}">
      <dgm:prSet/>
      <dgm:spPr/>
      <dgm:t>
        <a:bodyPr/>
        <a:lstStyle/>
        <a:p>
          <a:r>
            <a:rPr lang="ms-MY"/>
            <a:t>operasi dalaman yang hanya perlu mendapat kelulusan Senat </a:t>
          </a:r>
          <a:endParaRPr lang="en-US"/>
        </a:p>
      </dgm:t>
    </dgm:pt>
    <dgm:pt modelId="{90F2AF4B-DDAD-4776-9BBD-077E20185D2B}" type="parTrans" cxnId="{FE7F9EE5-EB2F-402A-82FA-CEE14F0B475F}">
      <dgm:prSet/>
      <dgm:spPr/>
      <dgm:t>
        <a:bodyPr/>
        <a:lstStyle/>
        <a:p>
          <a:endParaRPr lang="en-US"/>
        </a:p>
      </dgm:t>
    </dgm:pt>
    <dgm:pt modelId="{A54BF004-5404-4095-A644-E637F6525832}" type="sibTrans" cxnId="{FE7F9EE5-EB2F-402A-82FA-CEE14F0B475F}">
      <dgm:prSet/>
      <dgm:spPr/>
      <dgm:t>
        <a:bodyPr/>
        <a:lstStyle/>
        <a:p>
          <a:endParaRPr lang="en-US"/>
        </a:p>
      </dgm:t>
    </dgm:pt>
    <dgm:pt modelId="{FEB55480-50A2-4660-9ACC-1FFCB7E1D37C}">
      <dgm:prSet/>
      <dgm:spPr/>
      <dgm:t>
        <a:bodyPr/>
        <a:lstStyle/>
        <a:p>
          <a:r>
            <a:rPr lang="ms-MY" dirty="0"/>
            <a:t>Kelulusan KPM (PT) dan MQA bertujuan untuk pengemaskinian rekod terutamanya di MQR yang menjadi rujukan pemegang taruh.</a:t>
          </a:r>
          <a:endParaRPr lang="en-US" dirty="0"/>
        </a:p>
      </dgm:t>
    </dgm:pt>
    <dgm:pt modelId="{A9B53B93-115F-44F1-92D2-86A914F7CF26}" type="parTrans" cxnId="{AE8949F8-24B5-4666-83E4-0D8FD28F4D70}">
      <dgm:prSet/>
      <dgm:spPr/>
      <dgm:t>
        <a:bodyPr/>
        <a:lstStyle/>
        <a:p>
          <a:endParaRPr lang="en-US"/>
        </a:p>
      </dgm:t>
    </dgm:pt>
    <dgm:pt modelId="{C5615288-7780-45EA-AF31-BCDB3B8CFF9A}" type="sibTrans" cxnId="{AE8949F8-24B5-4666-83E4-0D8FD28F4D70}">
      <dgm:prSet/>
      <dgm:spPr/>
      <dgm:t>
        <a:bodyPr/>
        <a:lstStyle/>
        <a:p>
          <a:endParaRPr lang="en-US"/>
        </a:p>
      </dgm:t>
    </dgm:pt>
    <dgm:pt modelId="{77C557EC-78A3-4BB9-A88B-1E13539D0059}" type="pres">
      <dgm:prSet presAssocID="{4B18DDD2-ACFF-41DD-8C09-8AFD978D29C4}" presName="linear" presStyleCnt="0">
        <dgm:presLayoutVars>
          <dgm:animLvl val="lvl"/>
          <dgm:resizeHandles val="exact"/>
        </dgm:presLayoutVars>
      </dgm:prSet>
      <dgm:spPr/>
      <dgm:t>
        <a:bodyPr/>
        <a:lstStyle/>
        <a:p>
          <a:endParaRPr lang="en-US"/>
        </a:p>
      </dgm:t>
    </dgm:pt>
    <dgm:pt modelId="{419794F8-87D3-43D8-BE21-9613EC5C9683}" type="pres">
      <dgm:prSet presAssocID="{5EB0E3E7-FD74-45CA-8771-FACF784EED0D}" presName="parentText" presStyleLbl="node1" presStyleIdx="0" presStyleCnt="3">
        <dgm:presLayoutVars>
          <dgm:chMax val="0"/>
          <dgm:bulletEnabled val="1"/>
        </dgm:presLayoutVars>
      </dgm:prSet>
      <dgm:spPr/>
      <dgm:t>
        <a:bodyPr/>
        <a:lstStyle/>
        <a:p>
          <a:endParaRPr lang="en-US"/>
        </a:p>
      </dgm:t>
    </dgm:pt>
    <dgm:pt modelId="{48B9CEAA-C3F6-4B04-8BEA-E981BD707033}" type="pres">
      <dgm:prSet presAssocID="{DD3F496C-CFAE-432D-B459-E1A1DF8D647E}" presName="spacer" presStyleCnt="0"/>
      <dgm:spPr/>
    </dgm:pt>
    <dgm:pt modelId="{EB1A7199-706C-4CDC-B584-40533647D8A6}" type="pres">
      <dgm:prSet presAssocID="{068E5E94-6A7E-463D-9C6F-EB6D406099AD}" presName="parentText" presStyleLbl="node1" presStyleIdx="1" presStyleCnt="3">
        <dgm:presLayoutVars>
          <dgm:chMax val="0"/>
          <dgm:bulletEnabled val="1"/>
        </dgm:presLayoutVars>
      </dgm:prSet>
      <dgm:spPr/>
      <dgm:t>
        <a:bodyPr/>
        <a:lstStyle/>
        <a:p>
          <a:endParaRPr lang="en-US"/>
        </a:p>
      </dgm:t>
    </dgm:pt>
    <dgm:pt modelId="{7B636F0A-7262-4958-B4E0-08F8AFE96426}" type="pres">
      <dgm:prSet presAssocID="{068E5E94-6A7E-463D-9C6F-EB6D406099AD}" presName="childText" presStyleLbl="revTx" presStyleIdx="0" presStyleCnt="1">
        <dgm:presLayoutVars>
          <dgm:bulletEnabled val="1"/>
        </dgm:presLayoutVars>
      </dgm:prSet>
      <dgm:spPr/>
      <dgm:t>
        <a:bodyPr/>
        <a:lstStyle/>
        <a:p>
          <a:endParaRPr lang="en-US"/>
        </a:p>
      </dgm:t>
    </dgm:pt>
    <dgm:pt modelId="{E02826F2-4A27-48E5-96EE-B6B26D4A2107}" type="pres">
      <dgm:prSet presAssocID="{FEB55480-50A2-4660-9ACC-1FFCB7E1D37C}" presName="parentText" presStyleLbl="node1" presStyleIdx="2" presStyleCnt="3">
        <dgm:presLayoutVars>
          <dgm:chMax val="0"/>
          <dgm:bulletEnabled val="1"/>
        </dgm:presLayoutVars>
      </dgm:prSet>
      <dgm:spPr/>
      <dgm:t>
        <a:bodyPr/>
        <a:lstStyle/>
        <a:p>
          <a:endParaRPr lang="en-US"/>
        </a:p>
      </dgm:t>
    </dgm:pt>
  </dgm:ptLst>
  <dgm:cxnLst>
    <dgm:cxn modelId="{FDC38863-D69C-4AB1-A361-69360AACD49C}" srcId="{4B18DDD2-ACFF-41DD-8C09-8AFD978D29C4}" destId="{068E5E94-6A7E-463D-9C6F-EB6D406099AD}" srcOrd="1" destOrd="0" parTransId="{8A814F70-38C2-47DE-98E1-E771E7D3C452}" sibTransId="{626F32CB-01BA-4522-8E13-3793B530041C}"/>
    <dgm:cxn modelId="{91FAB895-7B57-4067-91B6-9035E64B2C7B}" type="presOf" srcId="{5EB0E3E7-FD74-45CA-8771-FACF784EED0D}" destId="{419794F8-87D3-43D8-BE21-9613EC5C9683}" srcOrd="0" destOrd="0" presId="urn:microsoft.com/office/officeart/2005/8/layout/vList2"/>
    <dgm:cxn modelId="{FE7F9EE5-EB2F-402A-82FA-CEE14F0B475F}" srcId="{068E5E94-6A7E-463D-9C6F-EB6D406099AD}" destId="{054E14A5-389E-4DA8-B4F7-87EA3DBC9063}" srcOrd="1" destOrd="0" parTransId="{90F2AF4B-DDAD-4776-9BBD-077E20185D2B}" sibTransId="{A54BF004-5404-4095-A644-E637F6525832}"/>
    <dgm:cxn modelId="{55412E6A-1DBA-433E-A8C3-EA0BD93C5156}" type="presOf" srcId="{4B18DDD2-ACFF-41DD-8C09-8AFD978D29C4}" destId="{77C557EC-78A3-4BB9-A88B-1E13539D0059}" srcOrd="0" destOrd="0" presId="urn:microsoft.com/office/officeart/2005/8/layout/vList2"/>
    <dgm:cxn modelId="{4DA1EF84-53ED-4EFB-85CD-835014E71D8A}" type="presOf" srcId="{FEB55480-50A2-4660-9ACC-1FFCB7E1D37C}" destId="{E02826F2-4A27-48E5-96EE-B6B26D4A2107}" srcOrd="0" destOrd="0" presId="urn:microsoft.com/office/officeart/2005/8/layout/vList2"/>
    <dgm:cxn modelId="{A33F8E48-C43F-4EE2-83EE-AC5C73C8347C}" type="presOf" srcId="{6A2A2684-24BD-4A5A-908D-2F0C3D53637A}" destId="{7B636F0A-7262-4958-B4E0-08F8AFE96426}" srcOrd="0" destOrd="0" presId="urn:microsoft.com/office/officeart/2005/8/layout/vList2"/>
    <dgm:cxn modelId="{73BFA701-B05B-4323-9F39-CBFC2CCAB27A}" type="presOf" srcId="{054E14A5-389E-4DA8-B4F7-87EA3DBC9063}" destId="{7B636F0A-7262-4958-B4E0-08F8AFE96426}" srcOrd="0" destOrd="1" presId="urn:microsoft.com/office/officeart/2005/8/layout/vList2"/>
    <dgm:cxn modelId="{AE8949F8-24B5-4666-83E4-0D8FD28F4D70}" srcId="{4B18DDD2-ACFF-41DD-8C09-8AFD978D29C4}" destId="{FEB55480-50A2-4660-9ACC-1FFCB7E1D37C}" srcOrd="2" destOrd="0" parTransId="{A9B53B93-115F-44F1-92D2-86A914F7CF26}" sibTransId="{C5615288-7780-45EA-AF31-BCDB3B8CFF9A}"/>
    <dgm:cxn modelId="{58E428F8-CEE5-4891-99F3-83B53B43CC6A}" srcId="{4B18DDD2-ACFF-41DD-8C09-8AFD978D29C4}" destId="{5EB0E3E7-FD74-45CA-8771-FACF784EED0D}" srcOrd="0" destOrd="0" parTransId="{D0499580-2B52-4B35-942F-35BBAC21DA1C}" sibTransId="{DD3F496C-CFAE-432D-B459-E1A1DF8D647E}"/>
    <dgm:cxn modelId="{A0779CA3-5922-4A87-AD61-419F2D6D8A02}" srcId="{068E5E94-6A7E-463D-9C6F-EB6D406099AD}" destId="{6A2A2684-24BD-4A5A-908D-2F0C3D53637A}" srcOrd="0" destOrd="0" parTransId="{78540335-0900-4AD0-A90D-50B1EF5814A6}" sibTransId="{AC2A01FB-F92E-4550-9D10-B8AE1ED5DD66}"/>
    <dgm:cxn modelId="{9C4AA826-3E0E-4F72-89C4-E7ABF249C83D}" type="presOf" srcId="{068E5E94-6A7E-463D-9C6F-EB6D406099AD}" destId="{EB1A7199-706C-4CDC-B584-40533647D8A6}" srcOrd="0" destOrd="0" presId="urn:microsoft.com/office/officeart/2005/8/layout/vList2"/>
    <dgm:cxn modelId="{90589454-CB90-4D25-B954-5CEB0AAA39FB}" type="presParOf" srcId="{77C557EC-78A3-4BB9-A88B-1E13539D0059}" destId="{419794F8-87D3-43D8-BE21-9613EC5C9683}" srcOrd="0" destOrd="0" presId="urn:microsoft.com/office/officeart/2005/8/layout/vList2"/>
    <dgm:cxn modelId="{DC2D39C7-B46F-40AF-B405-51470051FD61}" type="presParOf" srcId="{77C557EC-78A3-4BB9-A88B-1E13539D0059}" destId="{48B9CEAA-C3F6-4B04-8BEA-E981BD707033}" srcOrd="1" destOrd="0" presId="urn:microsoft.com/office/officeart/2005/8/layout/vList2"/>
    <dgm:cxn modelId="{CF6B179A-42C9-47BC-A661-335C5CCDA084}" type="presParOf" srcId="{77C557EC-78A3-4BB9-A88B-1E13539D0059}" destId="{EB1A7199-706C-4CDC-B584-40533647D8A6}" srcOrd="2" destOrd="0" presId="urn:microsoft.com/office/officeart/2005/8/layout/vList2"/>
    <dgm:cxn modelId="{1E58BB55-407D-432C-81B4-DFBB3975C8BF}" type="presParOf" srcId="{77C557EC-78A3-4BB9-A88B-1E13539D0059}" destId="{7B636F0A-7262-4958-B4E0-08F8AFE96426}" srcOrd="3" destOrd="0" presId="urn:microsoft.com/office/officeart/2005/8/layout/vList2"/>
    <dgm:cxn modelId="{32FB86EF-A64C-401F-BAE8-B863ECA126DE}" type="presParOf" srcId="{77C557EC-78A3-4BB9-A88B-1E13539D0059}" destId="{E02826F2-4A27-48E5-96EE-B6B26D4A210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225346-4FD8-49E6-8895-57BCD19E81A5}" type="doc">
      <dgm:prSet loTypeId="urn:microsoft.com/office/officeart/2005/8/layout/vList2" loCatId="list" qsTypeId="urn:microsoft.com/office/officeart/2005/8/quickstyle/simple1" qsCatId="simple" csTypeId="urn:microsoft.com/office/officeart/2005/8/colors/accent2_1" csCatId="accent2"/>
      <dgm:spPr/>
      <dgm:t>
        <a:bodyPr/>
        <a:lstStyle/>
        <a:p>
          <a:endParaRPr lang="en-US"/>
        </a:p>
      </dgm:t>
    </dgm:pt>
    <dgm:pt modelId="{3DFB1B0A-99B7-4204-877E-F03D4E14AF0E}">
      <dgm:prSet/>
      <dgm:spPr/>
      <dgm:t>
        <a:bodyPr/>
        <a:lstStyle/>
        <a:p>
          <a:r>
            <a:rPr lang="ms-MY"/>
            <a:t>Semakan kurikulum adalah proses penambahbaikan sesuatu program akademik yang perlu dilakukan pada tempoh yang tertentu dan dilakukan secara berkala dan bersistematik. </a:t>
          </a:r>
          <a:endParaRPr lang="en-US"/>
        </a:p>
      </dgm:t>
    </dgm:pt>
    <dgm:pt modelId="{F94CF405-DD10-4A96-B059-D49CE0790C8E}" type="parTrans" cxnId="{69F08341-CC36-4006-8435-2A090DA129EF}">
      <dgm:prSet/>
      <dgm:spPr/>
      <dgm:t>
        <a:bodyPr/>
        <a:lstStyle/>
        <a:p>
          <a:endParaRPr lang="en-US"/>
        </a:p>
      </dgm:t>
    </dgm:pt>
    <dgm:pt modelId="{E14C242E-1D14-402A-A1BF-122F6E1DF896}" type="sibTrans" cxnId="{69F08341-CC36-4006-8435-2A090DA129EF}">
      <dgm:prSet/>
      <dgm:spPr/>
      <dgm:t>
        <a:bodyPr/>
        <a:lstStyle/>
        <a:p>
          <a:endParaRPr lang="en-US"/>
        </a:p>
      </dgm:t>
    </dgm:pt>
    <dgm:pt modelId="{9FF509DA-2D62-4F32-96B6-6E80BF4B91B3}">
      <dgm:prSet/>
      <dgm:spPr/>
      <dgm:t>
        <a:bodyPr/>
        <a:lstStyle/>
        <a:p>
          <a:r>
            <a:rPr lang="ms-MY"/>
            <a:t>Kurikulum program akademik yang baik adalah kurikulum yang berciri fleksibel, dinamik dan relevan dengan keperluan semasa. </a:t>
          </a:r>
          <a:endParaRPr lang="en-US"/>
        </a:p>
      </dgm:t>
    </dgm:pt>
    <dgm:pt modelId="{47EE7F03-812B-4968-BEDF-FCB04A49E53E}" type="parTrans" cxnId="{F2FEE3C8-F2BF-4735-A937-DD4133A878C0}">
      <dgm:prSet/>
      <dgm:spPr/>
      <dgm:t>
        <a:bodyPr/>
        <a:lstStyle/>
        <a:p>
          <a:endParaRPr lang="en-US"/>
        </a:p>
      </dgm:t>
    </dgm:pt>
    <dgm:pt modelId="{2549B567-D6FC-4829-8EDF-9F6C9E36B9C3}" type="sibTrans" cxnId="{F2FEE3C8-F2BF-4735-A937-DD4133A878C0}">
      <dgm:prSet/>
      <dgm:spPr/>
      <dgm:t>
        <a:bodyPr/>
        <a:lstStyle/>
        <a:p>
          <a:endParaRPr lang="en-US"/>
        </a:p>
      </dgm:t>
    </dgm:pt>
    <dgm:pt modelId="{B8287787-DF06-4416-98B9-7670CE380700}" type="pres">
      <dgm:prSet presAssocID="{5A225346-4FD8-49E6-8895-57BCD19E81A5}" presName="linear" presStyleCnt="0">
        <dgm:presLayoutVars>
          <dgm:animLvl val="lvl"/>
          <dgm:resizeHandles val="exact"/>
        </dgm:presLayoutVars>
      </dgm:prSet>
      <dgm:spPr/>
      <dgm:t>
        <a:bodyPr/>
        <a:lstStyle/>
        <a:p>
          <a:endParaRPr lang="en-US"/>
        </a:p>
      </dgm:t>
    </dgm:pt>
    <dgm:pt modelId="{B4FBF63F-4469-4ADC-86BA-53941F4E7249}" type="pres">
      <dgm:prSet presAssocID="{3DFB1B0A-99B7-4204-877E-F03D4E14AF0E}" presName="parentText" presStyleLbl="node1" presStyleIdx="0" presStyleCnt="2">
        <dgm:presLayoutVars>
          <dgm:chMax val="0"/>
          <dgm:bulletEnabled val="1"/>
        </dgm:presLayoutVars>
      </dgm:prSet>
      <dgm:spPr/>
      <dgm:t>
        <a:bodyPr/>
        <a:lstStyle/>
        <a:p>
          <a:endParaRPr lang="en-US"/>
        </a:p>
      </dgm:t>
    </dgm:pt>
    <dgm:pt modelId="{CEB6FD04-CB43-45FD-8F78-CEF166F58470}" type="pres">
      <dgm:prSet presAssocID="{E14C242E-1D14-402A-A1BF-122F6E1DF896}" presName="spacer" presStyleCnt="0"/>
      <dgm:spPr/>
    </dgm:pt>
    <dgm:pt modelId="{84FA6578-846F-4DEA-B1BD-0287359A9566}" type="pres">
      <dgm:prSet presAssocID="{9FF509DA-2D62-4F32-96B6-6E80BF4B91B3}" presName="parentText" presStyleLbl="node1" presStyleIdx="1" presStyleCnt="2">
        <dgm:presLayoutVars>
          <dgm:chMax val="0"/>
          <dgm:bulletEnabled val="1"/>
        </dgm:presLayoutVars>
      </dgm:prSet>
      <dgm:spPr/>
      <dgm:t>
        <a:bodyPr/>
        <a:lstStyle/>
        <a:p>
          <a:endParaRPr lang="en-US"/>
        </a:p>
      </dgm:t>
    </dgm:pt>
  </dgm:ptLst>
  <dgm:cxnLst>
    <dgm:cxn modelId="{F2FEE3C8-F2BF-4735-A937-DD4133A878C0}" srcId="{5A225346-4FD8-49E6-8895-57BCD19E81A5}" destId="{9FF509DA-2D62-4F32-96B6-6E80BF4B91B3}" srcOrd="1" destOrd="0" parTransId="{47EE7F03-812B-4968-BEDF-FCB04A49E53E}" sibTransId="{2549B567-D6FC-4829-8EDF-9F6C9E36B9C3}"/>
    <dgm:cxn modelId="{27C4F681-4A07-4993-B367-65F6947DCA0D}" type="presOf" srcId="{3DFB1B0A-99B7-4204-877E-F03D4E14AF0E}" destId="{B4FBF63F-4469-4ADC-86BA-53941F4E7249}" srcOrd="0" destOrd="0" presId="urn:microsoft.com/office/officeart/2005/8/layout/vList2"/>
    <dgm:cxn modelId="{561AAEF8-F3F4-47EF-ADA6-34E2DDA0D66A}" type="presOf" srcId="{5A225346-4FD8-49E6-8895-57BCD19E81A5}" destId="{B8287787-DF06-4416-98B9-7670CE380700}" srcOrd="0" destOrd="0" presId="urn:microsoft.com/office/officeart/2005/8/layout/vList2"/>
    <dgm:cxn modelId="{69F08341-CC36-4006-8435-2A090DA129EF}" srcId="{5A225346-4FD8-49E6-8895-57BCD19E81A5}" destId="{3DFB1B0A-99B7-4204-877E-F03D4E14AF0E}" srcOrd="0" destOrd="0" parTransId="{F94CF405-DD10-4A96-B059-D49CE0790C8E}" sibTransId="{E14C242E-1D14-402A-A1BF-122F6E1DF896}"/>
    <dgm:cxn modelId="{CA9283F8-3E2B-4CCB-BE32-48E2B5414708}" type="presOf" srcId="{9FF509DA-2D62-4F32-96B6-6E80BF4B91B3}" destId="{84FA6578-846F-4DEA-B1BD-0287359A9566}" srcOrd="0" destOrd="0" presId="urn:microsoft.com/office/officeart/2005/8/layout/vList2"/>
    <dgm:cxn modelId="{1F76405F-D930-416B-9304-D71B36848D7F}" type="presParOf" srcId="{B8287787-DF06-4416-98B9-7670CE380700}" destId="{B4FBF63F-4469-4ADC-86BA-53941F4E7249}" srcOrd="0" destOrd="0" presId="urn:microsoft.com/office/officeart/2005/8/layout/vList2"/>
    <dgm:cxn modelId="{272FA538-C16A-4090-B88F-2AD8AD35FC27}" type="presParOf" srcId="{B8287787-DF06-4416-98B9-7670CE380700}" destId="{CEB6FD04-CB43-45FD-8F78-CEF166F58470}" srcOrd="1" destOrd="0" presId="urn:microsoft.com/office/officeart/2005/8/layout/vList2"/>
    <dgm:cxn modelId="{076EF18B-AA69-4AE7-99EC-41BF80199FAC}" type="presParOf" srcId="{B8287787-DF06-4416-98B9-7670CE380700}" destId="{84FA6578-846F-4DEA-B1BD-0287359A9566}"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EAF840-4D91-48B0-BF09-CFC89A762538}" type="doc">
      <dgm:prSet loTypeId="urn:microsoft.com/office/officeart/2008/layout/SquareAccentList" loCatId="list" qsTypeId="urn:microsoft.com/office/officeart/2005/8/quickstyle/simple1" qsCatId="simple" csTypeId="urn:microsoft.com/office/officeart/2005/8/colors/colorful1" csCatId="colorful" phldr="1"/>
      <dgm:spPr/>
      <dgm:t>
        <a:bodyPr/>
        <a:lstStyle/>
        <a:p>
          <a:endParaRPr lang="en-US"/>
        </a:p>
      </dgm:t>
    </dgm:pt>
    <dgm:pt modelId="{E7495884-09DA-48A0-BD41-1F291BAD3F79}">
      <dgm:prSet custT="1"/>
      <dgm:spPr/>
      <dgm:t>
        <a:bodyPr/>
        <a:lstStyle/>
        <a:p>
          <a:pPr algn="just"/>
          <a:r>
            <a:rPr lang="ms-MY" sz="1800" dirty="0"/>
            <a:t>Bab ini menerangkan kitaran semakan kurikulum, keperluan dan justifikasi menjalankan semakan kurikulum, prosedur yang terlibat dalam proses semakan, perubahan maklumat program dan peringkat kelulusan semakan kurikulum iaitu di peringkat UA, KPM (PT) dan MQA. </a:t>
          </a:r>
        </a:p>
        <a:p>
          <a:pPr algn="just"/>
          <a:r>
            <a:rPr lang="ms-MY" sz="1800" dirty="0"/>
            <a:t>Bab ini juga mencadangkan format Kertas Cadangan Permohonan Semakan Kurikulum Untuk Mesyuarat Jawatankuasa Pendidikan Tinggi (JKPT) sebagai panduan permohonan kelulusan semakan kurikulum.</a:t>
          </a:r>
          <a:endParaRPr lang="en-US" sz="1800" dirty="0"/>
        </a:p>
      </dgm:t>
    </dgm:pt>
    <dgm:pt modelId="{C33C1B05-ACAD-4599-8C94-2E46C32FF2DF}" type="parTrans" cxnId="{79001F2E-4340-420A-9829-110FEAAA3484}">
      <dgm:prSet/>
      <dgm:spPr/>
      <dgm:t>
        <a:bodyPr/>
        <a:lstStyle/>
        <a:p>
          <a:pPr algn="just"/>
          <a:endParaRPr lang="en-US" sz="1800"/>
        </a:p>
      </dgm:t>
    </dgm:pt>
    <dgm:pt modelId="{5F9C1D00-5230-4807-8734-AB90E6BBC023}" type="sibTrans" cxnId="{79001F2E-4340-420A-9829-110FEAAA3484}">
      <dgm:prSet/>
      <dgm:spPr/>
      <dgm:t>
        <a:bodyPr/>
        <a:lstStyle/>
        <a:p>
          <a:pPr algn="just"/>
          <a:endParaRPr lang="en-US" sz="1800"/>
        </a:p>
      </dgm:t>
    </dgm:pt>
    <dgm:pt modelId="{953BC22E-B86B-4BD4-BEE4-B9A162557912}" type="pres">
      <dgm:prSet presAssocID="{62EAF840-4D91-48B0-BF09-CFC89A762538}" presName="layout" presStyleCnt="0">
        <dgm:presLayoutVars>
          <dgm:chMax/>
          <dgm:chPref/>
          <dgm:dir/>
          <dgm:resizeHandles/>
        </dgm:presLayoutVars>
      </dgm:prSet>
      <dgm:spPr/>
      <dgm:t>
        <a:bodyPr/>
        <a:lstStyle/>
        <a:p>
          <a:endParaRPr lang="en-US"/>
        </a:p>
      </dgm:t>
    </dgm:pt>
    <dgm:pt modelId="{1299099A-4B5A-4022-9A56-6DFDF5C44601}" type="pres">
      <dgm:prSet presAssocID="{E7495884-09DA-48A0-BD41-1F291BAD3F79}" presName="root" presStyleCnt="0">
        <dgm:presLayoutVars>
          <dgm:chMax/>
          <dgm:chPref/>
        </dgm:presLayoutVars>
      </dgm:prSet>
      <dgm:spPr/>
    </dgm:pt>
    <dgm:pt modelId="{39C5B088-E49E-4A9B-92EE-0BCD4A477E4A}" type="pres">
      <dgm:prSet presAssocID="{E7495884-09DA-48A0-BD41-1F291BAD3F79}" presName="rootComposite" presStyleCnt="0">
        <dgm:presLayoutVars/>
      </dgm:prSet>
      <dgm:spPr/>
    </dgm:pt>
    <dgm:pt modelId="{FB049F04-A7A5-4053-9714-4BC90BEB1104}" type="pres">
      <dgm:prSet presAssocID="{E7495884-09DA-48A0-BD41-1F291BAD3F79}" presName="ParentAccent" presStyleLbl="alignNode1" presStyleIdx="0" presStyleCnt="1" custScaleX="182545" custLinFactY="12808" custLinFactNeighborX="258" custLinFactNeighborY="100000"/>
      <dgm:spPr/>
    </dgm:pt>
    <dgm:pt modelId="{82970DE5-5F17-4D48-982D-7D9201684D17}" type="pres">
      <dgm:prSet presAssocID="{E7495884-09DA-48A0-BD41-1F291BAD3F79}" presName="ParentSmallAccent" presStyleLbl="fgAcc1" presStyleIdx="0" presStyleCnt="1" custLinFactX="-229176" custLinFactY="48209" custLinFactNeighborX="-300000" custLinFactNeighborY="100000"/>
      <dgm:spPr/>
    </dgm:pt>
    <dgm:pt modelId="{A585B079-7E87-44D2-B06E-70F95F353E3D}" type="pres">
      <dgm:prSet presAssocID="{E7495884-09DA-48A0-BD41-1F291BAD3F79}" presName="Parent" presStyleLbl="revTx" presStyleIdx="0" presStyleCnt="1" custScaleX="182944" custScaleY="151144">
        <dgm:presLayoutVars>
          <dgm:chMax/>
          <dgm:chPref val="4"/>
          <dgm:bulletEnabled val="1"/>
        </dgm:presLayoutVars>
      </dgm:prSet>
      <dgm:spPr/>
      <dgm:t>
        <a:bodyPr/>
        <a:lstStyle/>
        <a:p>
          <a:endParaRPr lang="en-US"/>
        </a:p>
      </dgm:t>
    </dgm:pt>
    <dgm:pt modelId="{55968A11-FDFD-4C70-98F6-8776D7F1360C}" type="pres">
      <dgm:prSet presAssocID="{E7495884-09DA-48A0-BD41-1F291BAD3F79}" presName="childShape" presStyleCnt="0">
        <dgm:presLayoutVars>
          <dgm:chMax val="0"/>
          <dgm:chPref val="0"/>
        </dgm:presLayoutVars>
      </dgm:prSet>
      <dgm:spPr/>
    </dgm:pt>
  </dgm:ptLst>
  <dgm:cxnLst>
    <dgm:cxn modelId="{79001F2E-4340-420A-9829-110FEAAA3484}" srcId="{62EAF840-4D91-48B0-BF09-CFC89A762538}" destId="{E7495884-09DA-48A0-BD41-1F291BAD3F79}" srcOrd="0" destOrd="0" parTransId="{C33C1B05-ACAD-4599-8C94-2E46C32FF2DF}" sibTransId="{5F9C1D00-5230-4807-8734-AB90E6BBC023}"/>
    <dgm:cxn modelId="{F199C457-0B9D-4245-9905-ABA305F8FC1C}" type="presOf" srcId="{62EAF840-4D91-48B0-BF09-CFC89A762538}" destId="{953BC22E-B86B-4BD4-BEE4-B9A162557912}" srcOrd="0" destOrd="0" presId="urn:microsoft.com/office/officeart/2008/layout/SquareAccentList"/>
    <dgm:cxn modelId="{DD599FA1-4FE3-4C84-A564-12427FB7C618}" type="presOf" srcId="{E7495884-09DA-48A0-BD41-1F291BAD3F79}" destId="{A585B079-7E87-44D2-B06E-70F95F353E3D}" srcOrd="0" destOrd="0" presId="urn:microsoft.com/office/officeart/2008/layout/SquareAccentList"/>
    <dgm:cxn modelId="{C3DC52AB-335B-42E6-913B-3F1C6095289C}" type="presParOf" srcId="{953BC22E-B86B-4BD4-BEE4-B9A162557912}" destId="{1299099A-4B5A-4022-9A56-6DFDF5C44601}" srcOrd="0" destOrd="0" presId="urn:microsoft.com/office/officeart/2008/layout/SquareAccentList"/>
    <dgm:cxn modelId="{0483CF96-CDAC-4B7A-8809-16D9FF540904}" type="presParOf" srcId="{1299099A-4B5A-4022-9A56-6DFDF5C44601}" destId="{39C5B088-E49E-4A9B-92EE-0BCD4A477E4A}" srcOrd="0" destOrd="0" presId="urn:microsoft.com/office/officeart/2008/layout/SquareAccentList"/>
    <dgm:cxn modelId="{3B91B8C7-3DA3-4B25-9B44-A8E069685E38}" type="presParOf" srcId="{39C5B088-E49E-4A9B-92EE-0BCD4A477E4A}" destId="{FB049F04-A7A5-4053-9714-4BC90BEB1104}" srcOrd="0" destOrd="0" presId="urn:microsoft.com/office/officeart/2008/layout/SquareAccentList"/>
    <dgm:cxn modelId="{22B0BD4F-0CC3-4A62-B4DA-1836C4519A54}" type="presParOf" srcId="{39C5B088-E49E-4A9B-92EE-0BCD4A477E4A}" destId="{82970DE5-5F17-4D48-982D-7D9201684D17}" srcOrd="1" destOrd="0" presId="urn:microsoft.com/office/officeart/2008/layout/SquareAccentList"/>
    <dgm:cxn modelId="{B5796E8F-F89B-4C21-8BAA-83B06DAF781B}" type="presParOf" srcId="{39C5B088-E49E-4A9B-92EE-0BCD4A477E4A}" destId="{A585B079-7E87-44D2-B06E-70F95F353E3D}" srcOrd="2" destOrd="0" presId="urn:microsoft.com/office/officeart/2008/layout/SquareAccentList"/>
    <dgm:cxn modelId="{A152F9B7-A2EC-450D-B924-096B46AEAA7E}" type="presParOf" srcId="{1299099A-4B5A-4022-9A56-6DFDF5C44601}" destId="{55968A11-FDFD-4C70-98F6-8776D7F1360C}" srcOrd="1" destOrd="0" presId="urn:microsoft.com/office/officeart/2008/layout/SquareAccent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31BAF8C-58B5-4AD8-885B-1E81D595F16E}" type="doc">
      <dgm:prSet loTypeId="urn:microsoft.com/office/officeart/2005/8/layout/vList5" loCatId="list" qsTypeId="urn:microsoft.com/office/officeart/2005/8/quickstyle/simple2" qsCatId="simple" csTypeId="urn:microsoft.com/office/officeart/2005/8/colors/accent2_1" csCatId="accent2" phldr="1"/>
      <dgm:spPr/>
      <dgm:t>
        <a:bodyPr/>
        <a:lstStyle/>
        <a:p>
          <a:endParaRPr lang="en-US"/>
        </a:p>
      </dgm:t>
    </dgm:pt>
    <dgm:pt modelId="{7DBE63EA-149E-4832-9BB8-B18FA2C8FE6F}">
      <dgm:prSet custT="1"/>
      <dgm:spPr/>
      <dgm:t>
        <a:bodyPr/>
        <a:lstStyle/>
        <a:p>
          <a:pPr algn="ctr"/>
          <a:r>
            <a:rPr lang="ms-MY" sz="3200" b="1" dirty="0"/>
            <a:t>1. Perubahan Standard Program</a:t>
          </a:r>
          <a:endParaRPr lang="en-US" sz="3200" dirty="0"/>
        </a:p>
      </dgm:t>
    </dgm:pt>
    <dgm:pt modelId="{72770DAB-B5AE-4515-B8A1-D04F408F350E}" type="parTrans" cxnId="{A8B61B08-DC35-4A27-A585-DBFA13CDDFB6}">
      <dgm:prSet/>
      <dgm:spPr/>
      <dgm:t>
        <a:bodyPr/>
        <a:lstStyle/>
        <a:p>
          <a:endParaRPr lang="en-US"/>
        </a:p>
      </dgm:t>
    </dgm:pt>
    <dgm:pt modelId="{F2D9C85A-32E7-4375-A8F1-91AE9A710F04}" type="sibTrans" cxnId="{A8B61B08-DC35-4A27-A585-DBFA13CDDFB6}">
      <dgm:prSet/>
      <dgm:spPr/>
      <dgm:t>
        <a:bodyPr/>
        <a:lstStyle/>
        <a:p>
          <a:endParaRPr lang="en-US"/>
        </a:p>
      </dgm:t>
    </dgm:pt>
    <dgm:pt modelId="{03E6C82C-B6C2-42B8-B759-33F5EE4A6FFA}">
      <dgm:prSet/>
      <dgm:spPr/>
      <dgm:t>
        <a:bodyPr/>
        <a:lstStyle/>
        <a:p>
          <a:r>
            <a:rPr lang="ms-MY" dirty="0"/>
            <a:t>Perubahan terkini dalam standard program dan keperluan badan profesional</a:t>
          </a:r>
          <a:endParaRPr lang="en-US" dirty="0"/>
        </a:p>
      </dgm:t>
    </dgm:pt>
    <dgm:pt modelId="{734D8660-38D1-4779-9B8B-69D36F30B326}" type="parTrans" cxnId="{E80C6595-90F6-4104-BC4A-7D13A8369737}">
      <dgm:prSet/>
      <dgm:spPr/>
      <dgm:t>
        <a:bodyPr/>
        <a:lstStyle/>
        <a:p>
          <a:endParaRPr lang="en-US"/>
        </a:p>
      </dgm:t>
    </dgm:pt>
    <dgm:pt modelId="{E52F3007-A4F5-4E52-824B-BDD7C7CF8DB3}" type="sibTrans" cxnId="{E80C6595-90F6-4104-BC4A-7D13A8369737}">
      <dgm:prSet/>
      <dgm:spPr/>
      <dgm:t>
        <a:bodyPr/>
        <a:lstStyle/>
        <a:p>
          <a:endParaRPr lang="en-US"/>
        </a:p>
      </dgm:t>
    </dgm:pt>
    <dgm:pt modelId="{A9881A87-D37D-4F0E-BBA0-BA910B532049}">
      <dgm:prSet/>
      <dgm:spPr/>
      <dgm:t>
        <a:bodyPr/>
        <a:lstStyle/>
        <a:p>
          <a:r>
            <a:rPr lang="ms-MY" dirty="0"/>
            <a:t>Dijalankan secara komprehensif bagi memastikan kurikulum program akademik relevan, berdaya saing dan dapat melahirkan graduan yang memenuhi kehendak industri dan trend semasa serta keperluan di peringkat negara dan antarabangsa. </a:t>
          </a:r>
          <a:endParaRPr lang="en-US" dirty="0"/>
        </a:p>
      </dgm:t>
    </dgm:pt>
    <dgm:pt modelId="{1268BA73-DFFE-4C46-9237-DF557A741692}" type="parTrans" cxnId="{2E4415A9-91CB-4837-B03C-7CDA5AFD0017}">
      <dgm:prSet/>
      <dgm:spPr/>
      <dgm:t>
        <a:bodyPr/>
        <a:lstStyle/>
        <a:p>
          <a:endParaRPr lang="en-US"/>
        </a:p>
      </dgm:t>
    </dgm:pt>
    <dgm:pt modelId="{B584783A-E272-48B0-AF1D-0728D6DA9B2C}" type="sibTrans" cxnId="{2E4415A9-91CB-4837-B03C-7CDA5AFD0017}">
      <dgm:prSet/>
      <dgm:spPr/>
      <dgm:t>
        <a:bodyPr/>
        <a:lstStyle/>
        <a:p>
          <a:endParaRPr lang="en-US"/>
        </a:p>
      </dgm:t>
    </dgm:pt>
    <dgm:pt modelId="{C98D2CF0-A484-4D2F-A0DF-FD8F64487427}">
      <dgm:prSet custT="1"/>
      <dgm:spPr/>
      <dgm:t>
        <a:bodyPr/>
        <a:lstStyle/>
        <a:p>
          <a:r>
            <a:rPr lang="ms-MY" sz="3200" b="1" dirty="0"/>
            <a:t>2. Kajian Pasaran </a:t>
          </a:r>
          <a:endParaRPr lang="en-US" sz="3200" dirty="0"/>
        </a:p>
      </dgm:t>
    </dgm:pt>
    <dgm:pt modelId="{D7251215-DD7A-4349-B90C-43BAA2E9AF04}" type="parTrans" cxnId="{134A56B0-880F-4E3E-AC67-C59915A48170}">
      <dgm:prSet/>
      <dgm:spPr/>
      <dgm:t>
        <a:bodyPr/>
        <a:lstStyle/>
        <a:p>
          <a:endParaRPr lang="en-US"/>
        </a:p>
      </dgm:t>
    </dgm:pt>
    <dgm:pt modelId="{B5961F84-A3A9-4CA4-BC97-3AA633FD4D21}" type="sibTrans" cxnId="{134A56B0-880F-4E3E-AC67-C59915A48170}">
      <dgm:prSet/>
      <dgm:spPr/>
      <dgm:t>
        <a:bodyPr/>
        <a:lstStyle/>
        <a:p>
          <a:endParaRPr lang="en-US"/>
        </a:p>
      </dgm:t>
    </dgm:pt>
    <dgm:pt modelId="{E516F3FC-0A73-46BF-B945-5738A52F1A35}">
      <dgm:prSet/>
      <dgm:spPr/>
      <dgm:t>
        <a:bodyPr/>
        <a:lstStyle/>
        <a:p>
          <a:r>
            <a:rPr lang="ms-MY" dirty="0"/>
            <a:t>Bagi memastikan program akademik yang ditawarkan memenuhi dan mematuhi keperluan akreditasi dan pemegang taruh. </a:t>
          </a:r>
          <a:endParaRPr lang="en-US" dirty="0"/>
        </a:p>
      </dgm:t>
    </dgm:pt>
    <dgm:pt modelId="{E295B213-84DE-469D-ADE2-292E7300059F}" type="parTrans" cxnId="{AE24D835-29F0-4C8E-AEF2-E832096038E8}">
      <dgm:prSet/>
      <dgm:spPr/>
      <dgm:t>
        <a:bodyPr/>
        <a:lstStyle/>
        <a:p>
          <a:endParaRPr lang="en-US"/>
        </a:p>
      </dgm:t>
    </dgm:pt>
    <dgm:pt modelId="{8D1474A0-32E7-4EE2-A9E4-C673AC89F9D7}" type="sibTrans" cxnId="{AE24D835-29F0-4C8E-AEF2-E832096038E8}">
      <dgm:prSet/>
      <dgm:spPr/>
      <dgm:t>
        <a:bodyPr/>
        <a:lstStyle/>
        <a:p>
          <a:endParaRPr lang="en-US"/>
        </a:p>
      </dgm:t>
    </dgm:pt>
    <dgm:pt modelId="{BF424624-5CC3-4419-8377-87A0B7D5246B}">
      <dgm:prSet/>
      <dgm:spPr/>
      <dgm:t>
        <a:bodyPr/>
        <a:lstStyle/>
        <a:p>
          <a:r>
            <a:rPr lang="ms-MY" dirty="0"/>
            <a:t>Rujuk Bahagian 2.3.1 untuk keterangan lanjut.</a:t>
          </a:r>
          <a:endParaRPr lang="en-US" dirty="0"/>
        </a:p>
      </dgm:t>
    </dgm:pt>
    <dgm:pt modelId="{82215B32-7FEE-4D99-9F4F-34604C66CBD6}" type="parTrans" cxnId="{CEBFD0EB-E913-4A79-B648-59C5361AC974}">
      <dgm:prSet/>
      <dgm:spPr/>
      <dgm:t>
        <a:bodyPr/>
        <a:lstStyle/>
        <a:p>
          <a:endParaRPr lang="en-US"/>
        </a:p>
      </dgm:t>
    </dgm:pt>
    <dgm:pt modelId="{057EA189-6D57-4705-9A79-6C0D59786530}" type="sibTrans" cxnId="{CEBFD0EB-E913-4A79-B648-59C5361AC974}">
      <dgm:prSet/>
      <dgm:spPr/>
      <dgm:t>
        <a:bodyPr/>
        <a:lstStyle/>
        <a:p>
          <a:endParaRPr lang="en-US"/>
        </a:p>
      </dgm:t>
    </dgm:pt>
    <dgm:pt modelId="{C10C79B5-ACB1-4AF3-99FC-1C2B96E9EF70}" type="pres">
      <dgm:prSet presAssocID="{631BAF8C-58B5-4AD8-885B-1E81D595F16E}" presName="Name0" presStyleCnt="0">
        <dgm:presLayoutVars>
          <dgm:dir/>
          <dgm:animLvl val="lvl"/>
          <dgm:resizeHandles val="exact"/>
        </dgm:presLayoutVars>
      </dgm:prSet>
      <dgm:spPr/>
      <dgm:t>
        <a:bodyPr/>
        <a:lstStyle/>
        <a:p>
          <a:endParaRPr lang="en-US"/>
        </a:p>
      </dgm:t>
    </dgm:pt>
    <dgm:pt modelId="{2741813E-1860-4A84-8FAC-D77B0B10EF67}" type="pres">
      <dgm:prSet presAssocID="{7DBE63EA-149E-4832-9BB8-B18FA2C8FE6F}" presName="linNode" presStyleCnt="0"/>
      <dgm:spPr/>
    </dgm:pt>
    <dgm:pt modelId="{BA5F82F6-5266-4C46-AEDE-89B450BB3107}" type="pres">
      <dgm:prSet presAssocID="{7DBE63EA-149E-4832-9BB8-B18FA2C8FE6F}" presName="parentText" presStyleLbl="node1" presStyleIdx="0" presStyleCnt="2">
        <dgm:presLayoutVars>
          <dgm:chMax val="1"/>
          <dgm:bulletEnabled val="1"/>
        </dgm:presLayoutVars>
      </dgm:prSet>
      <dgm:spPr/>
      <dgm:t>
        <a:bodyPr/>
        <a:lstStyle/>
        <a:p>
          <a:endParaRPr lang="en-US"/>
        </a:p>
      </dgm:t>
    </dgm:pt>
    <dgm:pt modelId="{CDFF14C8-7937-4651-ADCF-5A81C5A81C0F}" type="pres">
      <dgm:prSet presAssocID="{7DBE63EA-149E-4832-9BB8-B18FA2C8FE6F}" presName="descendantText" presStyleLbl="alignAccFollowNode1" presStyleIdx="0" presStyleCnt="2">
        <dgm:presLayoutVars>
          <dgm:bulletEnabled val="1"/>
        </dgm:presLayoutVars>
      </dgm:prSet>
      <dgm:spPr/>
      <dgm:t>
        <a:bodyPr/>
        <a:lstStyle/>
        <a:p>
          <a:endParaRPr lang="en-US"/>
        </a:p>
      </dgm:t>
    </dgm:pt>
    <dgm:pt modelId="{8BA68177-EE1F-430B-AE01-0EF52660A230}" type="pres">
      <dgm:prSet presAssocID="{F2D9C85A-32E7-4375-A8F1-91AE9A710F04}" presName="sp" presStyleCnt="0"/>
      <dgm:spPr/>
    </dgm:pt>
    <dgm:pt modelId="{30B71B28-5732-4AEE-9A47-DA926FBC7F10}" type="pres">
      <dgm:prSet presAssocID="{C98D2CF0-A484-4D2F-A0DF-FD8F64487427}" presName="linNode" presStyleCnt="0"/>
      <dgm:spPr/>
    </dgm:pt>
    <dgm:pt modelId="{8AF6B48F-5648-4D03-9525-8F7241DA3378}" type="pres">
      <dgm:prSet presAssocID="{C98D2CF0-A484-4D2F-A0DF-FD8F64487427}" presName="parentText" presStyleLbl="node1" presStyleIdx="1" presStyleCnt="2">
        <dgm:presLayoutVars>
          <dgm:chMax val="1"/>
          <dgm:bulletEnabled val="1"/>
        </dgm:presLayoutVars>
      </dgm:prSet>
      <dgm:spPr/>
      <dgm:t>
        <a:bodyPr/>
        <a:lstStyle/>
        <a:p>
          <a:endParaRPr lang="en-US"/>
        </a:p>
      </dgm:t>
    </dgm:pt>
    <dgm:pt modelId="{AEE97A06-5C66-4FF1-AC62-8AAD6DF0EB69}" type="pres">
      <dgm:prSet presAssocID="{C98D2CF0-A484-4D2F-A0DF-FD8F64487427}" presName="descendantText" presStyleLbl="alignAccFollowNode1" presStyleIdx="1" presStyleCnt="2">
        <dgm:presLayoutVars>
          <dgm:bulletEnabled val="1"/>
        </dgm:presLayoutVars>
      </dgm:prSet>
      <dgm:spPr/>
      <dgm:t>
        <a:bodyPr/>
        <a:lstStyle/>
        <a:p>
          <a:endParaRPr lang="en-US"/>
        </a:p>
      </dgm:t>
    </dgm:pt>
  </dgm:ptLst>
  <dgm:cxnLst>
    <dgm:cxn modelId="{E80C6595-90F6-4104-BC4A-7D13A8369737}" srcId="{7DBE63EA-149E-4832-9BB8-B18FA2C8FE6F}" destId="{03E6C82C-B6C2-42B8-B759-33F5EE4A6FFA}" srcOrd="0" destOrd="0" parTransId="{734D8660-38D1-4779-9B8B-69D36F30B326}" sibTransId="{E52F3007-A4F5-4E52-824B-BDD7C7CF8DB3}"/>
    <dgm:cxn modelId="{134A56B0-880F-4E3E-AC67-C59915A48170}" srcId="{631BAF8C-58B5-4AD8-885B-1E81D595F16E}" destId="{C98D2CF0-A484-4D2F-A0DF-FD8F64487427}" srcOrd="1" destOrd="0" parTransId="{D7251215-DD7A-4349-B90C-43BAA2E9AF04}" sibTransId="{B5961F84-A3A9-4CA4-BC97-3AA633FD4D21}"/>
    <dgm:cxn modelId="{38196135-9EE3-4944-B894-BA9F04585CD7}" type="presOf" srcId="{E516F3FC-0A73-46BF-B945-5738A52F1A35}" destId="{CDFF14C8-7937-4651-ADCF-5A81C5A81C0F}" srcOrd="0" destOrd="1" presId="urn:microsoft.com/office/officeart/2005/8/layout/vList5"/>
    <dgm:cxn modelId="{BC7BFB1B-C40A-4FBC-BCAA-AC96AB4712DE}" type="presOf" srcId="{C98D2CF0-A484-4D2F-A0DF-FD8F64487427}" destId="{8AF6B48F-5648-4D03-9525-8F7241DA3378}" srcOrd="0" destOrd="0" presId="urn:microsoft.com/office/officeart/2005/8/layout/vList5"/>
    <dgm:cxn modelId="{A8B61B08-DC35-4A27-A585-DBFA13CDDFB6}" srcId="{631BAF8C-58B5-4AD8-885B-1E81D595F16E}" destId="{7DBE63EA-149E-4832-9BB8-B18FA2C8FE6F}" srcOrd="0" destOrd="0" parTransId="{72770DAB-B5AE-4515-B8A1-D04F408F350E}" sibTransId="{F2D9C85A-32E7-4375-A8F1-91AE9A710F04}"/>
    <dgm:cxn modelId="{EB686641-33F3-45A9-961F-086AC5CA516D}" type="presOf" srcId="{BF424624-5CC3-4419-8377-87A0B7D5246B}" destId="{AEE97A06-5C66-4FF1-AC62-8AAD6DF0EB69}" srcOrd="0" destOrd="1" presId="urn:microsoft.com/office/officeart/2005/8/layout/vList5"/>
    <dgm:cxn modelId="{3DF35444-7864-4F92-A46E-7F0476681867}" type="presOf" srcId="{A9881A87-D37D-4F0E-BBA0-BA910B532049}" destId="{AEE97A06-5C66-4FF1-AC62-8AAD6DF0EB69}" srcOrd="0" destOrd="0" presId="urn:microsoft.com/office/officeart/2005/8/layout/vList5"/>
    <dgm:cxn modelId="{2E4415A9-91CB-4837-B03C-7CDA5AFD0017}" srcId="{C98D2CF0-A484-4D2F-A0DF-FD8F64487427}" destId="{A9881A87-D37D-4F0E-BBA0-BA910B532049}" srcOrd="0" destOrd="0" parTransId="{1268BA73-DFFE-4C46-9237-DF557A741692}" sibTransId="{B584783A-E272-48B0-AF1D-0728D6DA9B2C}"/>
    <dgm:cxn modelId="{5AD0F62F-0C9D-47A3-B346-C72ABFCADBE1}" type="presOf" srcId="{03E6C82C-B6C2-42B8-B759-33F5EE4A6FFA}" destId="{CDFF14C8-7937-4651-ADCF-5A81C5A81C0F}" srcOrd="0" destOrd="0" presId="urn:microsoft.com/office/officeart/2005/8/layout/vList5"/>
    <dgm:cxn modelId="{AE24D835-29F0-4C8E-AEF2-E832096038E8}" srcId="{7DBE63EA-149E-4832-9BB8-B18FA2C8FE6F}" destId="{E516F3FC-0A73-46BF-B945-5738A52F1A35}" srcOrd="1" destOrd="0" parTransId="{E295B213-84DE-469D-ADE2-292E7300059F}" sibTransId="{8D1474A0-32E7-4EE2-A9E4-C673AC89F9D7}"/>
    <dgm:cxn modelId="{4E506E70-C879-4A14-8A4B-75CC51AE5824}" type="presOf" srcId="{7DBE63EA-149E-4832-9BB8-B18FA2C8FE6F}" destId="{BA5F82F6-5266-4C46-AEDE-89B450BB3107}" srcOrd="0" destOrd="0" presId="urn:microsoft.com/office/officeart/2005/8/layout/vList5"/>
    <dgm:cxn modelId="{C317EF15-F250-41A8-850D-E7B3BAC01BD6}" type="presOf" srcId="{631BAF8C-58B5-4AD8-885B-1E81D595F16E}" destId="{C10C79B5-ACB1-4AF3-99FC-1C2B96E9EF70}" srcOrd="0" destOrd="0" presId="urn:microsoft.com/office/officeart/2005/8/layout/vList5"/>
    <dgm:cxn modelId="{CEBFD0EB-E913-4A79-B648-59C5361AC974}" srcId="{C98D2CF0-A484-4D2F-A0DF-FD8F64487427}" destId="{BF424624-5CC3-4419-8377-87A0B7D5246B}" srcOrd="1" destOrd="0" parTransId="{82215B32-7FEE-4D99-9F4F-34604C66CBD6}" sibTransId="{057EA189-6D57-4705-9A79-6C0D59786530}"/>
    <dgm:cxn modelId="{80958FE0-1301-4502-8DED-C97DD1420BCE}" type="presParOf" srcId="{C10C79B5-ACB1-4AF3-99FC-1C2B96E9EF70}" destId="{2741813E-1860-4A84-8FAC-D77B0B10EF67}" srcOrd="0" destOrd="0" presId="urn:microsoft.com/office/officeart/2005/8/layout/vList5"/>
    <dgm:cxn modelId="{3BB75A93-804F-4ED5-988F-76A3B9754BAC}" type="presParOf" srcId="{2741813E-1860-4A84-8FAC-D77B0B10EF67}" destId="{BA5F82F6-5266-4C46-AEDE-89B450BB3107}" srcOrd="0" destOrd="0" presId="urn:microsoft.com/office/officeart/2005/8/layout/vList5"/>
    <dgm:cxn modelId="{E77D5A97-27BC-49F9-B3F7-62F2C992F644}" type="presParOf" srcId="{2741813E-1860-4A84-8FAC-D77B0B10EF67}" destId="{CDFF14C8-7937-4651-ADCF-5A81C5A81C0F}" srcOrd="1" destOrd="0" presId="urn:microsoft.com/office/officeart/2005/8/layout/vList5"/>
    <dgm:cxn modelId="{77F2A731-A6A0-4AF4-8977-E2F326155FFC}" type="presParOf" srcId="{C10C79B5-ACB1-4AF3-99FC-1C2B96E9EF70}" destId="{8BA68177-EE1F-430B-AE01-0EF52660A230}" srcOrd="1" destOrd="0" presId="urn:microsoft.com/office/officeart/2005/8/layout/vList5"/>
    <dgm:cxn modelId="{5524BE6A-9603-488E-A263-7001A669993E}" type="presParOf" srcId="{C10C79B5-ACB1-4AF3-99FC-1C2B96E9EF70}" destId="{30B71B28-5732-4AEE-9A47-DA926FBC7F10}" srcOrd="2" destOrd="0" presId="urn:microsoft.com/office/officeart/2005/8/layout/vList5"/>
    <dgm:cxn modelId="{A2C90C28-0BFA-4783-8662-38221BD2C17D}" type="presParOf" srcId="{30B71B28-5732-4AEE-9A47-DA926FBC7F10}" destId="{8AF6B48F-5648-4D03-9525-8F7241DA3378}" srcOrd="0" destOrd="0" presId="urn:microsoft.com/office/officeart/2005/8/layout/vList5"/>
    <dgm:cxn modelId="{48974AF3-96F3-4D55-8E3E-5FCA0AADE939}" type="presParOf" srcId="{30B71B28-5732-4AEE-9A47-DA926FBC7F10}" destId="{AEE97A06-5C66-4FF1-AC62-8AAD6DF0EB6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23809B3-66A6-492B-B554-F5062A6B015A}" type="doc">
      <dgm:prSet loTypeId="urn:microsoft.com/office/officeart/2005/8/layout/vList5" loCatId="list" qsTypeId="urn:microsoft.com/office/officeart/2005/8/quickstyle/simple1" qsCatId="simple" csTypeId="urn:microsoft.com/office/officeart/2005/8/colors/accent2_1" csCatId="accent2" phldr="1"/>
      <dgm:spPr/>
      <dgm:t>
        <a:bodyPr/>
        <a:lstStyle/>
        <a:p>
          <a:endParaRPr lang="en-US"/>
        </a:p>
      </dgm:t>
    </dgm:pt>
    <dgm:pt modelId="{801C8F0B-9BDD-4721-91DA-A0E4598671F7}">
      <dgm:prSet/>
      <dgm:spPr>
        <a:ln w="76200">
          <a:solidFill>
            <a:schemeClr val="accent2">
              <a:lumMod val="40000"/>
              <a:lumOff val="60000"/>
            </a:schemeClr>
          </a:solidFill>
        </a:ln>
      </dgm:spPr>
      <dgm:t>
        <a:bodyPr/>
        <a:lstStyle/>
        <a:p>
          <a:r>
            <a:rPr lang="ms-MY" b="1" dirty="0"/>
            <a:t>3. Laporan Penilai/Pemeriksa Luar </a:t>
          </a:r>
          <a:endParaRPr lang="en-US" dirty="0"/>
        </a:p>
      </dgm:t>
    </dgm:pt>
    <dgm:pt modelId="{B9C228B9-6880-4B4A-9E43-DB426E24EC47}" type="parTrans" cxnId="{E945D8A3-DD9B-43E3-9209-2637A1E69DBC}">
      <dgm:prSet/>
      <dgm:spPr/>
      <dgm:t>
        <a:bodyPr/>
        <a:lstStyle/>
        <a:p>
          <a:endParaRPr lang="en-US"/>
        </a:p>
      </dgm:t>
    </dgm:pt>
    <dgm:pt modelId="{CD533BE2-D681-48B8-8A0F-EC5BFDC7D71B}" type="sibTrans" cxnId="{E945D8A3-DD9B-43E3-9209-2637A1E69DBC}">
      <dgm:prSet/>
      <dgm:spPr/>
      <dgm:t>
        <a:bodyPr/>
        <a:lstStyle/>
        <a:p>
          <a:endParaRPr lang="en-US"/>
        </a:p>
      </dgm:t>
    </dgm:pt>
    <dgm:pt modelId="{8CC95279-9CDF-4837-B3DE-BFD91C71433A}">
      <dgm:prSet custT="1"/>
      <dgm:spPr>
        <a:ln w="57150">
          <a:solidFill>
            <a:schemeClr val="accent2">
              <a:lumMod val="75000"/>
            </a:schemeClr>
          </a:solidFill>
        </a:ln>
        <a:effectLst>
          <a:outerShdw blurRad="50800" dist="38100" dir="2700000" algn="tl" rotWithShape="0">
            <a:prstClr val="black">
              <a:alpha val="40000"/>
            </a:prstClr>
          </a:outerShdw>
        </a:effectLst>
      </dgm:spPr>
      <dgm:t>
        <a:bodyPr/>
        <a:lstStyle/>
        <a:p>
          <a:r>
            <a:rPr lang="ms-MY" sz="1600" dirty="0"/>
            <a:t>Penilai luar : kalangan ahli akademik yang berwibawa dan berpengalaman (</a:t>
          </a:r>
          <a:r>
            <a:rPr lang="ms-MY" sz="1600" i="1" dirty="0"/>
            <a:t>high academic standing</a:t>
          </a:r>
          <a:r>
            <a:rPr lang="ms-MY" sz="1600" dirty="0"/>
            <a:t>) serta mempunyai kefahaman yang mendalam dalam disiplin berkenaan. </a:t>
          </a:r>
          <a:endParaRPr lang="en-US" sz="1600" dirty="0"/>
        </a:p>
      </dgm:t>
    </dgm:pt>
    <dgm:pt modelId="{79C2CDA9-919C-4816-886C-D036720547AE}" type="parTrans" cxnId="{420921D5-C856-4E0D-8FC0-21A452A77F3A}">
      <dgm:prSet/>
      <dgm:spPr/>
      <dgm:t>
        <a:bodyPr/>
        <a:lstStyle/>
        <a:p>
          <a:endParaRPr lang="en-US"/>
        </a:p>
      </dgm:t>
    </dgm:pt>
    <dgm:pt modelId="{5FC643D4-14A2-43A5-9CD3-60C2A8DE3F11}" type="sibTrans" cxnId="{420921D5-C856-4E0D-8FC0-21A452A77F3A}">
      <dgm:prSet/>
      <dgm:spPr/>
      <dgm:t>
        <a:bodyPr/>
        <a:lstStyle/>
        <a:p>
          <a:endParaRPr lang="en-US"/>
        </a:p>
      </dgm:t>
    </dgm:pt>
    <dgm:pt modelId="{629A0A72-81B0-424A-9F34-2BD23F598998}">
      <dgm:prSet/>
      <dgm:spPr>
        <a:ln w="76200">
          <a:solidFill>
            <a:schemeClr val="accent2">
              <a:lumMod val="40000"/>
              <a:lumOff val="60000"/>
            </a:schemeClr>
          </a:solidFill>
        </a:ln>
      </dgm:spPr>
      <dgm:t>
        <a:bodyPr/>
        <a:lstStyle/>
        <a:p>
          <a:r>
            <a:rPr lang="ms-MY" b="1" dirty="0"/>
            <a:t>4. Laporan Penambahbaikan Kualiti Berterusan (</a:t>
          </a:r>
          <a:r>
            <a:rPr lang="ms-MY" b="1" i="1" dirty="0"/>
            <a:t>Continual Quality Improvement</a:t>
          </a:r>
          <a:r>
            <a:rPr lang="ms-MY" b="1" dirty="0"/>
            <a:t>, CQI)</a:t>
          </a:r>
          <a:endParaRPr lang="en-US" dirty="0"/>
        </a:p>
      </dgm:t>
    </dgm:pt>
    <dgm:pt modelId="{4D5E8350-AA15-47B4-BDF0-D53EAE0FB293}" type="parTrans" cxnId="{2165C6D7-AB35-421B-987B-E0D285BB459B}">
      <dgm:prSet/>
      <dgm:spPr/>
      <dgm:t>
        <a:bodyPr/>
        <a:lstStyle/>
        <a:p>
          <a:endParaRPr lang="en-US"/>
        </a:p>
      </dgm:t>
    </dgm:pt>
    <dgm:pt modelId="{92B19E23-F675-4D39-B59F-880CA619252D}" type="sibTrans" cxnId="{2165C6D7-AB35-421B-987B-E0D285BB459B}">
      <dgm:prSet/>
      <dgm:spPr/>
      <dgm:t>
        <a:bodyPr/>
        <a:lstStyle/>
        <a:p>
          <a:endParaRPr lang="en-US"/>
        </a:p>
      </dgm:t>
    </dgm:pt>
    <dgm:pt modelId="{30AEF061-B14C-410D-A8FF-6800321D0DCE}">
      <dgm:prSet/>
      <dgm:spPr>
        <a:ln w="57150">
          <a:solidFill>
            <a:schemeClr val="accent2"/>
          </a:solidFill>
        </a:ln>
        <a:effectLst>
          <a:outerShdw blurRad="50800" dist="38100" dir="2700000" algn="tl" rotWithShape="0">
            <a:prstClr val="black">
              <a:alpha val="40000"/>
            </a:prstClr>
          </a:outerShdw>
        </a:effectLst>
      </dgm:spPr>
      <dgm:t>
        <a:bodyPr/>
        <a:lstStyle/>
        <a:p>
          <a:r>
            <a:rPr lang="ms-MY" dirty="0"/>
            <a:t>UA perlu mempunyai mekanisme dan prosedur CQI yang sistematik dan berterusan. </a:t>
          </a:r>
          <a:endParaRPr lang="en-US" dirty="0"/>
        </a:p>
      </dgm:t>
    </dgm:pt>
    <dgm:pt modelId="{12043149-6D08-45FB-9522-725BF998088A}" type="parTrans" cxnId="{18F0F514-9962-4F60-9BFD-6192C882B282}">
      <dgm:prSet/>
      <dgm:spPr/>
      <dgm:t>
        <a:bodyPr/>
        <a:lstStyle/>
        <a:p>
          <a:endParaRPr lang="en-US"/>
        </a:p>
      </dgm:t>
    </dgm:pt>
    <dgm:pt modelId="{9D3D1BFD-B4DE-496C-9DDA-2636719242E9}" type="sibTrans" cxnId="{18F0F514-9962-4F60-9BFD-6192C882B282}">
      <dgm:prSet/>
      <dgm:spPr/>
      <dgm:t>
        <a:bodyPr/>
        <a:lstStyle/>
        <a:p>
          <a:endParaRPr lang="en-US"/>
        </a:p>
      </dgm:t>
    </dgm:pt>
    <dgm:pt modelId="{73528AB0-2240-419C-AA0D-A940213F0744}">
      <dgm:prSet custT="1"/>
      <dgm:spPr>
        <a:ln w="57150">
          <a:solidFill>
            <a:schemeClr val="accent2">
              <a:lumMod val="75000"/>
            </a:schemeClr>
          </a:solidFill>
        </a:ln>
        <a:effectLst>
          <a:outerShdw blurRad="50800" dist="38100" dir="2700000" algn="tl" rotWithShape="0">
            <a:prstClr val="black">
              <a:alpha val="40000"/>
            </a:prstClr>
          </a:outerShdw>
        </a:effectLst>
      </dgm:spPr>
      <dgm:t>
        <a:bodyPr/>
        <a:lstStyle/>
        <a:p>
          <a:r>
            <a:rPr lang="ms-MY" sz="1600" dirty="0"/>
            <a:t>Tugas Penilai luar:  melaksanakan penilaian, termasuk kandungan kursus, tugasan pelajar, kaedah penyampaian, kaedah penilaian, perjawatan, prasarana dan lain-lain yang relevan bagi menjamin kualiti program akademik. </a:t>
          </a:r>
          <a:endParaRPr lang="en-US" sz="1600" dirty="0"/>
        </a:p>
      </dgm:t>
    </dgm:pt>
    <dgm:pt modelId="{BFFC2C18-58C9-40D5-87BC-0BEF0D4DE713}" type="parTrans" cxnId="{0C4A18A6-40D1-4AF9-8CD3-5553E7D2D3EB}">
      <dgm:prSet/>
      <dgm:spPr/>
      <dgm:t>
        <a:bodyPr/>
        <a:lstStyle/>
        <a:p>
          <a:endParaRPr lang="en-US"/>
        </a:p>
      </dgm:t>
    </dgm:pt>
    <dgm:pt modelId="{E099649A-770C-475C-82D9-6EF199A27404}" type="sibTrans" cxnId="{0C4A18A6-40D1-4AF9-8CD3-5553E7D2D3EB}">
      <dgm:prSet/>
      <dgm:spPr/>
      <dgm:t>
        <a:bodyPr/>
        <a:lstStyle/>
        <a:p>
          <a:endParaRPr lang="en-US"/>
        </a:p>
      </dgm:t>
    </dgm:pt>
    <dgm:pt modelId="{75D9F956-AC0B-4CB2-AC81-14543F09BEA4}">
      <dgm:prSet/>
      <dgm:spPr>
        <a:ln w="57150">
          <a:solidFill>
            <a:schemeClr val="accent2"/>
          </a:solidFill>
        </a:ln>
        <a:effectLst>
          <a:outerShdw blurRad="50800" dist="38100" dir="2700000" algn="tl" rotWithShape="0">
            <a:prstClr val="black">
              <a:alpha val="40000"/>
            </a:prstClr>
          </a:outerShdw>
        </a:effectLst>
      </dgm:spPr>
      <dgm:t>
        <a:bodyPr/>
        <a:lstStyle/>
        <a:p>
          <a:r>
            <a:rPr lang="ms-MY" dirty="0"/>
            <a:t>Mekanisme CQI adalah semakan semula kitaran atau proses perancangan, pelaksanaan, penyemakan dan penambahbaikan yang boleh dilakukan sama ada di peringkat input, proses atau output. </a:t>
          </a:r>
          <a:endParaRPr lang="en-US" dirty="0"/>
        </a:p>
      </dgm:t>
    </dgm:pt>
    <dgm:pt modelId="{39D14147-FBB4-4952-983D-D5D1CCE5D88C}" type="parTrans" cxnId="{2F1B2194-0C21-4EF6-8D3F-7540E0AA4DF9}">
      <dgm:prSet/>
      <dgm:spPr/>
      <dgm:t>
        <a:bodyPr/>
        <a:lstStyle/>
        <a:p>
          <a:endParaRPr lang="en-US"/>
        </a:p>
      </dgm:t>
    </dgm:pt>
    <dgm:pt modelId="{5C6C3204-5040-494F-BF06-BA912155E79A}" type="sibTrans" cxnId="{2F1B2194-0C21-4EF6-8D3F-7540E0AA4DF9}">
      <dgm:prSet/>
      <dgm:spPr/>
      <dgm:t>
        <a:bodyPr/>
        <a:lstStyle/>
        <a:p>
          <a:endParaRPr lang="en-US"/>
        </a:p>
      </dgm:t>
    </dgm:pt>
    <dgm:pt modelId="{B30E13C6-332D-45D6-BA5C-4487B2D53375}">
      <dgm:prSet/>
      <dgm:spPr>
        <a:ln w="57150">
          <a:solidFill>
            <a:schemeClr val="accent2"/>
          </a:solidFill>
        </a:ln>
        <a:effectLst>
          <a:outerShdw blurRad="50800" dist="38100" dir="2700000" algn="tl" rotWithShape="0">
            <a:prstClr val="black">
              <a:alpha val="40000"/>
            </a:prstClr>
          </a:outerShdw>
        </a:effectLst>
      </dgm:spPr>
      <dgm:t>
        <a:bodyPr/>
        <a:lstStyle/>
        <a:p>
          <a:r>
            <a:rPr lang="ms-MY" dirty="0"/>
            <a:t>Data GE dan GOT harus dikaji sekiranya ada keperluan untuk membuat penambahbaikan ke atas kurikulum program.</a:t>
          </a:r>
          <a:endParaRPr lang="en-US" dirty="0"/>
        </a:p>
      </dgm:t>
    </dgm:pt>
    <dgm:pt modelId="{50A1A2AF-48D8-4169-8FAF-E21B63544174}" type="parTrans" cxnId="{65D3A265-6FDA-4C5D-84C8-5C4187F7CA23}">
      <dgm:prSet/>
      <dgm:spPr/>
      <dgm:t>
        <a:bodyPr/>
        <a:lstStyle/>
        <a:p>
          <a:endParaRPr lang="en-US"/>
        </a:p>
      </dgm:t>
    </dgm:pt>
    <dgm:pt modelId="{2CD88956-AAA9-402B-9017-52CAC3352D47}" type="sibTrans" cxnId="{65D3A265-6FDA-4C5D-84C8-5C4187F7CA23}">
      <dgm:prSet/>
      <dgm:spPr/>
      <dgm:t>
        <a:bodyPr/>
        <a:lstStyle/>
        <a:p>
          <a:endParaRPr lang="en-US"/>
        </a:p>
      </dgm:t>
    </dgm:pt>
    <dgm:pt modelId="{499495ED-0CCE-4526-9868-EBE44942F443}" type="pres">
      <dgm:prSet presAssocID="{923809B3-66A6-492B-B554-F5062A6B015A}" presName="Name0" presStyleCnt="0">
        <dgm:presLayoutVars>
          <dgm:dir/>
          <dgm:animLvl val="lvl"/>
          <dgm:resizeHandles val="exact"/>
        </dgm:presLayoutVars>
      </dgm:prSet>
      <dgm:spPr/>
      <dgm:t>
        <a:bodyPr/>
        <a:lstStyle/>
        <a:p>
          <a:endParaRPr lang="en-US"/>
        </a:p>
      </dgm:t>
    </dgm:pt>
    <dgm:pt modelId="{3D721953-FBDB-4C34-B0DC-36FEFEEFAA5D}" type="pres">
      <dgm:prSet presAssocID="{801C8F0B-9BDD-4721-91DA-A0E4598671F7}" presName="linNode" presStyleCnt="0"/>
      <dgm:spPr/>
    </dgm:pt>
    <dgm:pt modelId="{CDC9BE8D-796C-4252-A182-E00B51F7B130}" type="pres">
      <dgm:prSet presAssocID="{801C8F0B-9BDD-4721-91DA-A0E4598671F7}" presName="parentText" presStyleLbl="node1" presStyleIdx="0" presStyleCnt="2">
        <dgm:presLayoutVars>
          <dgm:chMax val="1"/>
          <dgm:bulletEnabled val="1"/>
        </dgm:presLayoutVars>
      </dgm:prSet>
      <dgm:spPr/>
      <dgm:t>
        <a:bodyPr/>
        <a:lstStyle/>
        <a:p>
          <a:endParaRPr lang="en-US"/>
        </a:p>
      </dgm:t>
    </dgm:pt>
    <dgm:pt modelId="{E6C26C64-0FCF-4CA7-A6EC-77020D9050F7}" type="pres">
      <dgm:prSet presAssocID="{801C8F0B-9BDD-4721-91DA-A0E4598671F7}" presName="descendantText" presStyleLbl="alignAccFollowNode1" presStyleIdx="0" presStyleCnt="2">
        <dgm:presLayoutVars>
          <dgm:bulletEnabled val="1"/>
        </dgm:presLayoutVars>
      </dgm:prSet>
      <dgm:spPr/>
      <dgm:t>
        <a:bodyPr/>
        <a:lstStyle/>
        <a:p>
          <a:endParaRPr lang="en-US"/>
        </a:p>
      </dgm:t>
    </dgm:pt>
    <dgm:pt modelId="{5C11D27B-DF27-4AC6-B7F8-8053E3B01F1C}" type="pres">
      <dgm:prSet presAssocID="{CD533BE2-D681-48B8-8A0F-EC5BFDC7D71B}" presName="sp" presStyleCnt="0"/>
      <dgm:spPr/>
    </dgm:pt>
    <dgm:pt modelId="{F9089846-2C8F-4111-859A-C7F60BE6F85F}" type="pres">
      <dgm:prSet presAssocID="{629A0A72-81B0-424A-9F34-2BD23F598998}" presName="linNode" presStyleCnt="0"/>
      <dgm:spPr/>
    </dgm:pt>
    <dgm:pt modelId="{2204DCBF-4547-4E0D-A1B5-3A26D3461328}" type="pres">
      <dgm:prSet presAssocID="{629A0A72-81B0-424A-9F34-2BD23F598998}" presName="parentText" presStyleLbl="node1" presStyleIdx="1" presStyleCnt="2">
        <dgm:presLayoutVars>
          <dgm:chMax val="1"/>
          <dgm:bulletEnabled val="1"/>
        </dgm:presLayoutVars>
      </dgm:prSet>
      <dgm:spPr/>
      <dgm:t>
        <a:bodyPr/>
        <a:lstStyle/>
        <a:p>
          <a:endParaRPr lang="en-US"/>
        </a:p>
      </dgm:t>
    </dgm:pt>
    <dgm:pt modelId="{2BCEEE74-13E1-4F4B-A0CD-E587E4000AC3}" type="pres">
      <dgm:prSet presAssocID="{629A0A72-81B0-424A-9F34-2BD23F598998}" presName="descendantText" presStyleLbl="alignAccFollowNode1" presStyleIdx="1" presStyleCnt="2">
        <dgm:presLayoutVars>
          <dgm:bulletEnabled val="1"/>
        </dgm:presLayoutVars>
      </dgm:prSet>
      <dgm:spPr/>
      <dgm:t>
        <a:bodyPr/>
        <a:lstStyle/>
        <a:p>
          <a:endParaRPr lang="en-US"/>
        </a:p>
      </dgm:t>
    </dgm:pt>
  </dgm:ptLst>
  <dgm:cxnLst>
    <dgm:cxn modelId="{2165C6D7-AB35-421B-987B-E0D285BB459B}" srcId="{923809B3-66A6-492B-B554-F5062A6B015A}" destId="{629A0A72-81B0-424A-9F34-2BD23F598998}" srcOrd="1" destOrd="0" parTransId="{4D5E8350-AA15-47B4-BDF0-D53EAE0FB293}" sibTransId="{92B19E23-F675-4D39-B59F-880CA619252D}"/>
    <dgm:cxn modelId="{DB72168B-3BCD-40D3-8A8E-6B156FBF1C85}" type="presOf" srcId="{923809B3-66A6-492B-B554-F5062A6B015A}" destId="{499495ED-0CCE-4526-9868-EBE44942F443}" srcOrd="0" destOrd="0" presId="urn:microsoft.com/office/officeart/2005/8/layout/vList5"/>
    <dgm:cxn modelId="{90210AB9-0C73-408E-8AC5-0FE817DBABD7}" type="presOf" srcId="{75D9F956-AC0B-4CB2-AC81-14543F09BEA4}" destId="{2BCEEE74-13E1-4F4B-A0CD-E587E4000AC3}" srcOrd="0" destOrd="1" presId="urn:microsoft.com/office/officeart/2005/8/layout/vList5"/>
    <dgm:cxn modelId="{FA9EA926-E32E-4439-8D78-A4216EF14BEE}" type="presOf" srcId="{73528AB0-2240-419C-AA0D-A940213F0744}" destId="{E6C26C64-0FCF-4CA7-A6EC-77020D9050F7}" srcOrd="0" destOrd="1" presId="urn:microsoft.com/office/officeart/2005/8/layout/vList5"/>
    <dgm:cxn modelId="{0C4A18A6-40D1-4AF9-8CD3-5553E7D2D3EB}" srcId="{801C8F0B-9BDD-4721-91DA-A0E4598671F7}" destId="{73528AB0-2240-419C-AA0D-A940213F0744}" srcOrd="1" destOrd="0" parTransId="{BFFC2C18-58C9-40D5-87BC-0BEF0D4DE713}" sibTransId="{E099649A-770C-475C-82D9-6EF199A27404}"/>
    <dgm:cxn modelId="{85E60F15-8E8C-40DE-B358-A813F0B7BDEA}" type="presOf" srcId="{8CC95279-9CDF-4837-B3DE-BFD91C71433A}" destId="{E6C26C64-0FCF-4CA7-A6EC-77020D9050F7}" srcOrd="0" destOrd="0" presId="urn:microsoft.com/office/officeart/2005/8/layout/vList5"/>
    <dgm:cxn modelId="{813EAA70-3F95-422A-9170-4BD951E1A9F0}" type="presOf" srcId="{30AEF061-B14C-410D-A8FF-6800321D0DCE}" destId="{2BCEEE74-13E1-4F4B-A0CD-E587E4000AC3}" srcOrd="0" destOrd="0" presId="urn:microsoft.com/office/officeart/2005/8/layout/vList5"/>
    <dgm:cxn modelId="{AD8D9699-1EAB-4128-AA72-042C7B03BD43}" type="presOf" srcId="{B30E13C6-332D-45D6-BA5C-4487B2D53375}" destId="{2BCEEE74-13E1-4F4B-A0CD-E587E4000AC3}" srcOrd="0" destOrd="2" presId="urn:microsoft.com/office/officeart/2005/8/layout/vList5"/>
    <dgm:cxn modelId="{65D3A265-6FDA-4C5D-84C8-5C4187F7CA23}" srcId="{629A0A72-81B0-424A-9F34-2BD23F598998}" destId="{B30E13C6-332D-45D6-BA5C-4487B2D53375}" srcOrd="2" destOrd="0" parTransId="{50A1A2AF-48D8-4169-8FAF-E21B63544174}" sibTransId="{2CD88956-AAA9-402B-9017-52CAC3352D47}"/>
    <dgm:cxn modelId="{2F1B2194-0C21-4EF6-8D3F-7540E0AA4DF9}" srcId="{629A0A72-81B0-424A-9F34-2BD23F598998}" destId="{75D9F956-AC0B-4CB2-AC81-14543F09BEA4}" srcOrd="1" destOrd="0" parTransId="{39D14147-FBB4-4952-983D-D5D1CCE5D88C}" sibTransId="{5C6C3204-5040-494F-BF06-BA912155E79A}"/>
    <dgm:cxn modelId="{E945D8A3-DD9B-43E3-9209-2637A1E69DBC}" srcId="{923809B3-66A6-492B-B554-F5062A6B015A}" destId="{801C8F0B-9BDD-4721-91DA-A0E4598671F7}" srcOrd="0" destOrd="0" parTransId="{B9C228B9-6880-4B4A-9E43-DB426E24EC47}" sibTransId="{CD533BE2-D681-48B8-8A0F-EC5BFDC7D71B}"/>
    <dgm:cxn modelId="{18F0F514-9962-4F60-9BFD-6192C882B282}" srcId="{629A0A72-81B0-424A-9F34-2BD23F598998}" destId="{30AEF061-B14C-410D-A8FF-6800321D0DCE}" srcOrd="0" destOrd="0" parTransId="{12043149-6D08-45FB-9522-725BF998088A}" sibTransId="{9D3D1BFD-B4DE-496C-9DDA-2636719242E9}"/>
    <dgm:cxn modelId="{7B96452F-DBDD-4E08-A709-B57EBA43E426}" type="presOf" srcId="{629A0A72-81B0-424A-9F34-2BD23F598998}" destId="{2204DCBF-4547-4E0D-A1B5-3A26D3461328}" srcOrd="0" destOrd="0" presId="urn:microsoft.com/office/officeart/2005/8/layout/vList5"/>
    <dgm:cxn modelId="{D7E953B2-C4F4-41E7-B444-DFDB83C8DCF8}" type="presOf" srcId="{801C8F0B-9BDD-4721-91DA-A0E4598671F7}" destId="{CDC9BE8D-796C-4252-A182-E00B51F7B130}" srcOrd="0" destOrd="0" presId="urn:microsoft.com/office/officeart/2005/8/layout/vList5"/>
    <dgm:cxn modelId="{420921D5-C856-4E0D-8FC0-21A452A77F3A}" srcId="{801C8F0B-9BDD-4721-91DA-A0E4598671F7}" destId="{8CC95279-9CDF-4837-B3DE-BFD91C71433A}" srcOrd="0" destOrd="0" parTransId="{79C2CDA9-919C-4816-886C-D036720547AE}" sibTransId="{5FC643D4-14A2-43A5-9CD3-60C2A8DE3F11}"/>
    <dgm:cxn modelId="{78D9E25E-A9C2-4254-B0F7-9CABAEC9EC41}" type="presParOf" srcId="{499495ED-0CCE-4526-9868-EBE44942F443}" destId="{3D721953-FBDB-4C34-B0DC-36FEFEEFAA5D}" srcOrd="0" destOrd="0" presId="urn:microsoft.com/office/officeart/2005/8/layout/vList5"/>
    <dgm:cxn modelId="{AB3621A4-16B8-4199-A070-701BA059B0C5}" type="presParOf" srcId="{3D721953-FBDB-4C34-B0DC-36FEFEEFAA5D}" destId="{CDC9BE8D-796C-4252-A182-E00B51F7B130}" srcOrd="0" destOrd="0" presId="urn:microsoft.com/office/officeart/2005/8/layout/vList5"/>
    <dgm:cxn modelId="{035E2296-3731-4D6F-AAB0-88431C5151F7}" type="presParOf" srcId="{3D721953-FBDB-4C34-B0DC-36FEFEEFAA5D}" destId="{E6C26C64-0FCF-4CA7-A6EC-77020D9050F7}" srcOrd="1" destOrd="0" presId="urn:microsoft.com/office/officeart/2005/8/layout/vList5"/>
    <dgm:cxn modelId="{8427F113-7D36-4FC5-9A91-40543A508658}" type="presParOf" srcId="{499495ED-0CCE-4526-9868-EBE44942F443}" destId="{5C11D27B-DF27-4AC6-B7F8-8053E3B01F1C}" srcOrd="1" destOrd="0" presId="urn:microsoft.com/office/officeart/2005/8/layout/vList5"/>
    <dgm:cxn modelId="{91D2000F-ABCF-47E8-8923-A245EEE578D9}" type="presParOf" srcId="{499495ED-0CCE-4526-9868-EBE44942F443}" destId="{F9089846-2C8F-4111-859A-C7F60BE6F85F}" srcOrd="2" destOrd="0" presId="urn:microsoft.com/office/officeart/2005/8/layout/vList5"/>
    <dgm:cxn modelId="{E64AE6AD-3C1C-4323-9BF2-E3F8BEF3CF75}" type="presParOf" srcId="{F9089846-2C8F-4111-859A-C7F60BE6F85F}" destId="{2204DCBF-4547-4E0D-A1B5-3A26D3461328}" srcOrd="0" destOrd="0" presId="urn:microsoft.com/office/officeart/2005/8/layout/vList5"/>
    <dgm:cxn modelId="{F2F36A21-C93E-42F9-89E5-8326BA087EB5}" type="presParOf" srcId="{F9089846-2C8F-4111-859A-C7F60BE6F85F}" destId="{2BCEEE74-13E1-4F4B-A0CD-E587E4000AC3}" srcOrd="1" destOrd="0" presId="urn:microsoft.com/office/officeart/2005/8/layout/vList5"/>
  </dgm:cxnLst>
  <dgm:bg/>
  <dgm:whole>
    <a:ln w="57150">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FDA9C0C-B24F-4347-803D-5E23DB94E562}" type="doc">
      <dgm:prSet loTypeId="urn:microsoft.com/office/officeart/2005/8/layout/hProcess9" loCatId="process" qsTypeId="urn:microsoft.com/office/officeart/2005/8/quickstyle/simple1" qsCatId="simple" csTypeId="urn:microsoft.com/office/officeart/2005/8/colors/accent2_1" csCatId="accent2"/>
      <dgm:spPr/>
      <dgm:t>
        <a:bodyPr/>
        <a:lstStyle/>
        <a:p>
          <a:endParaRPr lang="en-US"/>
        </a:p>
      </dgm:t>
    </dgm:pt>
    <dgm:pt modelId="{AB4C2E6F-30F6-4E3C-BD7C-7558D5049597}">
      <dgm:prSet/>
      <dgm:spPr/>
      <dgm:t>
        <a:bodyPr/>
        <a:lstStyle/>
        <a:p>
          <a:r>
            <a:rPr lang="ms-MY"/>
            <a:t>Maklum balas dan analisis dapatan pihak pemegang taruh penting untuk memberikan input dalam semakan kurikulum program</a:t>
          </a:r>
          <a:endParaRPr lang="en-US"/>
        </a:p>
      </dgm:t>
    </dgm:pt>
    <dgm:pt modelId="{492D1194-6847-4315-A6C2-8F7B732A8810}" type="parTrans" cxnId="{E3280DDF-97F4-4548-B37F-4140A52F0584}">
      <dgm:prSet/>
      <dgm:spPr/>
      <dgm:t>
        <a:bodyPr/>
        <a:lstStyle/>
        <a:p>
          <a:endParaRPr lang="en-US"/>
        </a:p>
      </dgm:t>
    </dgm:pt>
    <dgm:pt modelId="{EC5CA2BF-590F-4480-AD14-BFE3713A45CA}" type="sibTrans" cxnId="{E3280DDF-97F4-4548-B37F-4140A52F0584}">
      <dgm:prSet/>
      <dgm:spPr/>
      <dgm:t>
        <a:bodyPr/>
        <a:lstStyle/>
        <a:p>
          <a:endParaRPr lang="en-US"/>
        </a:p>
      </dgm:t>
    </dgm:pt>
    <dgm:pt modelId="{55604710-60C5-4F7B-8E64-0B9370DDECF7}" type="pres">
      <dgm:prSet presAssocID="{BFDA9C0C-B24F-4347-803D-5E23DB94E562}" presName="CompostProcess" presStyleCnt="0">
        <dgm:presLayoutVars>
          <dgm:dir/>
          <dgm:resizeHandles val="exact"/>
        </dgm:presLayoutVars>
      </dgm:prSet>
      <dgm:spPr/>
      <dgm:t>
        <a:bodyPr/>
        <a:lstStyle/>
        <a:p>
          <a:endParaRPr lang="en-US"/>
        </a:p>
      </dgm:t>
    </dgm:pt>
    <dgm:pt modelId="{5E816131-4B19-4358-A715-FA0DDA560BB4}" type="pres">
      <dgm:prSet presAssocID="{BFDA9C0C-B24F-4347-803D-5E23DB94E562}" presName="arrow" presStyleLbl="bgShp" presStyleIdx="0" presStyleCnt="1"/>
      <dgm:spPr/>
    </dgm:pt>
    <dgm:pt modelId="{BA745C75-7FFE-4D20-B701-8D5A8C34F4A3}" type="pres">
      <dgm:prSet presAssocID="{BFDA9C0C-B24F-4347-803D-5E23DB94E562}" presName="linearProcess" presStyleCnt="0"/>
      <dgm:spPr/>
    </dgm:pt>
    <dgm:pt modelId="{0C7A0D03-7BE1-425D-B948-71EC6C0DC9F2}" type="pres">
      <dgm:prSet presAssocID="{AB4C2E6F-30F6-4E3C-BD7C-7558D5049597}" presName="textNode" presStyleLbl="node1" presStyleIdx="0" presStyleCnt="1">
        <dgm:presLayoutVars>
          <dgm:bulletEnabled val="1"/>
        </dgm:presLayoutVars>
      </dgm:prSet>
      <dgm:spPr/>
      <dgm:t>
        <a:bodyPr/>
        <a:lstStyle/>
        <a:p>
          <a:endParaRPr lang="en-US"/>
        </a:p>
      </dgm:t>
    </dgm:pt>
  </dgm:ptLst>
  <dgm:cxnLst>
    <dgm:cxn modelId="{E3280DDF-97F4-4548-B37F-4140A52F0584}" srcId="{BFDA9C0C-B24F-4347-803D-5E23DB94E562}" destId="{AB4C2E6F-30F6-4E3C-BD7C-7558D5049597}" srcOrd="0" destOrd="0" parTransId="{492D1194-6847-4315-A6C2-8F7B732A8810}" sibTransId="{EC5CA2BF-590F-4480-AD14-BFE3713A45CA}"/>
    <dgm:cxn modelId="{35CE9370-A28B-4304-B909-B0BBE967AB17}" type="presOf" srcId="{BFDA9C0C-B24F-4347-803D-5E23DB94E562}" destId="{55604710-60C5-4F7B-8E64-0B9370DDECF7}" srcOrd="0" destOrd="0" presId="urn:microsoft.com/office/officeart/2005/8/layout/hProcess9"/>
    <dgm:cxn modelId="{2D86D063-26EF-46C8-A798-8AC65C690A3B}" type="presOf" srcId="{AB4C2E6F-30F6-4E3C-BD7C-7558D5049597}" destId="{0C7A0D03-7BE1-425D-B948-71EC6C0DC9F2}" srcOrd="0" destOrd="0" presId="urn:microsoft.com/office/officeart/2005/8/layout/hProcess9"/>
    <dgm:cxn modelId="{FB092B8B-1958-46EB-BF1E-1AD16FFEAC94}" type="presParOf" srcId="{55604710-60C5-4F7B-8E64-0B9370DDECF7}" destId="{5E816131-4B19-4358-A715-FA0DDA560BB4}" srcOrd="0" destOrd="0" presId="urn:microsoft.com/office/officeart/2005/8/layout/hProcess9"/>
    <dgm:cxn modelId="{E62A2713-48D2-43B2-9ED0-488DB0013E20}" type="presParOf" srcId="{55604710-60C5-4F7B-8E64-0B9370DDECF7}" destId="{BA745C75-7FFE-4D20-B701-8D5A8C34F4A3}" srcOrd="1" destOrd="0" presId="urn:microsoft.com/office/officeart/2005/8/layout/hProcess9"/>
    <dgm:cxn modelId="{00BA5498-7D4C-4322-8D1F-E9BFADE5B9E4}" type="presParOf" srcId="{BA745C75-7FFE-4D20-B701-8D5A8C34F4A3}" destId="{0C7A0D03-7BE1-425D-B948-71EC6C0DC9F2}"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2B62067-145D-408B-98AB-882993B92FB1}" type="doc">
      <dgm:prSet loTypeId="urn:microsoft.com/office/officeart/2005/8/layout/vList2" loCatId="list" qsTypeId="urn:microsoft.com/office/officeart/2005/8/quickstyle/simple2" qsCatId="simple" csTypeId="urn:microsoft.com/office/officeart/2005/8/colors/accent2_1" csCatId="accent2" phldr="1"/>
      <dgm:spPr/>
      <dgm:t>
        <a:bodyPr/>
        <a:lstStyle/>
        <a:p>
          <a:endParaRPr lang="en-US"/>
        </a:p>
      </dgm:t>
    </dgm:pt>
    <dgm:pt modelId="{958B05C0-7AEF-45DC-B821-BA305389E1EE}">
      <dgm:prSet custT="1">
        <dgm:style>
          <a:lnRef idx="2">
            <a:schemeClr val="accent2"/>
          </a:lnRef>
          <a:fillRef idx="1">
            <a:schemeClr val="lt1"/>
          </a:fillRef>
          <a:effectRef idx="0">
            <a:schemeClr val="accent2"/>
          </a:effectRef>
          <a:fontRef idx="minor">
            <a:schemeClr val="dk1"/>
          </a:fontRef>
        </dgm:style>
      </dgm:prSet>
      <dgm:spPr>
        <a:solidFill>
          <a:schemeClr val="accent2">
            <a:lumMod val="40000"/>
            <a:lumOff val="60000"/>
          </a:schemeClr>
        </a:solidFill>
      </dgm:spPr>
      <dgm:t>
        <a:bodyPr/>
        <a:lstStyle/>
        <a:p>
          <a:r>
            <a:rPr lang="ms-MY" sz="2800" b="1" dirty="0"/>
            <a:t>6. PENANDAARASAN</a:t>
          </a:r>
          <a:endParaRPr lang="en-US" sz="2800" dirty="0"/>
        </a:p>
      </dgm:t>
    </dgm:pt>
    <dgm:pt modelId="{86942241-1A20-442C-ABC1-A8CDB22225A0}" type="parTrans" cxnId="{F3049691-371A-4D4F-B329-9B08673565C2}">
      <dgm:prSet/>
      <dgm:spPr/>
      <dgm:t>
        <a:bodyPr/>
        <a:lstStyle/>
        <a:p>
          <a:endParaRPr lang="en-US"/>
        </a:p>
      </dgm:t>
    </dgm:pt>
    <dgm:pt modelId="{3DCDC21D-7B1A-48B8-8EFE-B950E5DC208F}" type="sibTrans" cxnId="{F3049691-371A-4D4F-B329-9B08673565C2}">
      <dgm:prSet/>
      <dgm:spPr/>
      <dgm:t>
        <a:bodyPr/>
        <a:lstStyle/>
        <a:p>
          <a:endParaRPr lang="en-US"/>
        </a:p>
      </dgm:t>
    </dgm:pt>
    <dgm:pt modelId="{4A70CDC9-8BD7-491E-8321-96A916769E4D}">
      <dgm:prSet/>
      <dgm:spPr/>
      <dgm:t>
        <a:bodyPr/>
        <a:lstStyle/>
        <a:p>
          <a:r>
            <a:rPr lang="ms-MY" dirty="0"/>
            <a:t>Mekanisme mengenal pasti peluang penambahbaikan dan amalan baik</a:t>
          </a:r>
          <a:endParaRPr lang="en-US" dirty="0"/>
        </a:p>
      </dgm:t>
    </dgm:pt>
    <dgm:pt modelId="{F4CBE7E1-9837-4CA1-A98A-704227A4A34B}" type="parTrans" cxnId="{C187A595-6B3C-433D-976D-CC3732F0821D}">
      <dgm:prSet/>
      <dgm:spPr/>
      <dgm:t>
        <a:bodyPr/>
        <a:lstStyle/>
        <a:p>
          <a:endParaRPr lang="en-US"/>
        </a:p>
      </dgm:t>
    </dgm:pt>
    <dgm:pt modelId="{4F6017C6-B09C-4020-A04B-1C2A82B0E04E}" type="sibTrans" cxnId="{C187A595-6B3C-433D-976D-CC3732F0821D}">
      <dgm:prSet/>
      <dgm:spPr/>
      <dgm:t>
        <a:bodyPr/>
        <a:lstStyle/>
        <a:p>
          <a:endParaRPr lang="en-US"/>
        </a:p>
      </dgm:t>
    </dgm:pt>
    <dgm:pt modelId="{6EABA358-4287-4580-A306-A4540564A46B}">
      <dgm:prSet custT="1"/>
      <dgm:spPr>
        <a:solidFill>
          <a:schemeClr val="accent2">
            <a:lumMod val="40000"/>
            <a:lumOff val="60000"/>
          </a:schemeClr>
        </a:solidFill>
      </dgm:spPr>
      <dgm:t>
        <a:bodyPr/>
        <a:lstStyle/>
        <a:p>
          <a:r>
            <a:rPr lang="ms-MY" sz="2800" b="1" dirty="0"/>
            <a:t>7. KEPERLUAN SEMASA DALAM BIDANG  </a:t>
          </a:r>
          <a:endParaRPr lang="en-US" sz="2800" dirty="0"/>
        </a:p>
      </dgm:t>
    </dgm:pt>
    <dgm:pt modelId="{63E9166A-BEF0-46C3-88B0-906D867C0121}" type="parTrans" cxnId="{5F7582A4-C375-4A02-9DFA-C01382FCC23C}">
      <dgm:prSet/>
      <dgm:spPr/>
      <dgm:t>
        <a:bodyPr/>
        <a:lstStyle/>
        <a:p>
          <a:endParaRPr lang="en-US"/>
        </a:p>
      </dgm:t>
    </dgm:pt>
    <dgm:pt modelId="{59CC236C-50E8-425F-A1F0-D1D20C6B1A1F}" type="sibTrans" cxnId="{5F7582A4-C375-4A02-9DFA-C01382FCC23C}">
      <dgm:prSet/>
      <dgm:spPr/>
      <dgm:t>
        <a:bodyPr/>
        <a:lstStyle/>
        <a:p>
          <a:endParaRPr lang="en-US"/>
        </a:p>
      </dgm:t>
    </dgm:pt>
    <dgm:pt modelId="{BB5EC062-217E-4A4A-9C5F-C47D77BA40AC}">
      <dgm:prSet/>
      <dgm:spPr/>
      <dgm:t>
        <a:bodyPr/>
        <a:lstStyle/>
        <a:p>
          <a:r>
            <a:rPr lang="ms-MY" dirty="0"/>
            <a:t>Input dari rakan industri, majikan dan pakar bidang dalam memastikan bidang ilmu atau kemahiran yang ditawarkan di UA adalah terkini, relevan dan selari dengan kehendak semasa. </a:t>
          </a:r>
          <a:endParaRPr lang="en-US" dirty="0"/>
        </a:p>
      </dgm:t>
    </dgm:pt>
    <dgm:pt modelId="{64D95743-3BC1-4EF8-A03C-CA31ADBB59BD}" type="parTrans" cxnId="{A14C7942-6179-47BD-9A96-363D94D61BC5}">
      <dgm:prSet/>
      <dgm:spPr/>
      <dgm:t>
        <a:bodyPr/>
        <a:lstStyle/>
        <a:p>
          <a:endParaRPr lang="en-US"/>
        </a:p>
      </dgm:t>
    </dgm:pt>
    <dgm:pt modelId="{4C34163D-8B10-4865-8E2B-3813EC6E1305}" type="sibTrans" cxnId="{A14C7942-6179-47BD-9A96-363D94D61BC5}">
      <dgm:prSet/>
      <dgm:spPr/>
      <dgm:t>
        <a:bodyPr/>
        <a:lstStyle/>
        <a:p>
          <a:endParaRPr lang="en-US"/>
        </a:p>
      </dgm:t>
    </dgm:pt>
    <dgm:pt modelId="{49E65A2F-258B-4BC8-AC66-32A72BD7BE09}">
      <dgm:prSet/>
      <dgm:spPr/>
      <dgm:t>
        <a:bodyPr/>
        <a:lstStyle/>
        <a:p>
          <a:r>
            <a:rPr lang="ms-MY" dirty="0"/>
            <a:t>Menjadi input bagi menambah baik matlamat institusi, pelan strategik dan juga sistem jaminan kualiti. </a:t>
          </a:r>
          <a:endParaRPr lang="en-US" dirty="0"/>
        </a:p>
      </dgm:t>
    </dgm:pt>
    <dgm:pt modelId="{B4F326C4-747C-429E-841B-6C2CBF5C3EA9}" type="parTrans" cxnId="{BC916643-D3CB-43CA-8458-6D5F44412D9B}">
      <dgm:prSet/>
      <dgm:spPr/>
      <dgm:t>
        <a:bodyPr/>
        <a:lstStyle/>
        <a:p>
          <a:endParaRPr lang="en-US"/>
        </a:p>
      </dgm:t>
    </dgm:pt>
    <dgm:pt modelId="{97C0D477-5769-4AA7-BEF6-FA7B50361EBA}" type="sibTrans" cxnId="{BC916643-D3CB-43CA-8458-6D5F44412D9B}">
      <dgm:prSet/>
      <dgm:spPr/>
      <dgm:t>
        <a:bodyPr/>
        <a:lstStyle/>
        <a:p>
          <a:endParaRPr lang="en-US"/>
        </a:p>
      </dgm:t>
    </dgm:pt>
    <dgm:pt modelId="{7AD7FF11-8836-4A05-92B4-EE58BDEF1B64}">
      <dgm:prSet/>
      <dgm:spPr/>
      <dgm:t>
        <a:bodyPr/>
        <a:lstStyle/>
        <a:p>
          <a:r>
            <a:rPr lang="ms-MY" dirty="0"/>
            <a:t>Melibatkan empat (4) peringkat iaitu perancangan, pelaksanaan, semakan dan tindakan.</a:t>
          </a:r>
          <a:endParaRPr lang="en-US" dirty="0"/>
        </a:p>
      </dgm:t>
    </dgm:pt>
    <dgm:pt modelId="{789D64E6-CB60-4F1E-88BC-D6C1CEC88971}" type="parTrans" cxnId="{C903F7B3-6975-4CFB-92FF-C48466C9B690}">
      <dgm:prSet/>
      <dgm:spPr/>
      <dgm:t>
        <a:bodyPr/>
        <a:lstStyle/>
        <a:p>
          <a:endParaRPr lang="en-US"/>
        </a:p>
      </dgm:t>
    </dgm:pt>
    <dgm:pt modelId="{D54E05E4-33F9-41CD-85EB-1219A970D7EC}" type="sibTrans" cxnId="{C903F7B3-6975-4CFB-92FF-C48466C9B690}">
      <dgm:prSet/>
      <dgm:spPr/>
      <dgm:t>
        <a:bodyPr/>
        <a:lstStyle/>
        <a:p>
          <a:endParaRPr lang="en-US"/>
        </a:p>
      </dgm:t>
    </dgm:pt>
    <dgm:pt modelId="{8ACD9E1D-BC28-43A8-AAF1-F9ABBD62B671}" type="pres">
      <dgm:prSet presAssocID="{D2B62067-145D-408B-98AB-882993B92FB1}" presName="linear" presStyleCnt="0">
        <dgm:presLayoutVars>
          <dgm:animLvl val="lvl"/>
          <dgm:resizeHandles val="exact"/>
        </dgm:presLayoutVars>
      </dgm:prSet>
      <dgm:spPr/>
      <dgm:t>
        <a:bodyPr/>
        <a:lstStyle/>
        <a:p>
          <a:endParaRPr lang="en-US"/>
        </a:p>
      </dgm:t>
    </dgm:pt>
    <dgm:pt modelId="{44509C77-A5B2-4D0B-BE3C-B0879A4A8904}" type="pres">
      <dgm:prSet presAssocID="{958B05C0-7AEF-45DC-B821-BA305389E1EE}" presName="parentText" presStyleLbl="node1" presStyleIdx="0" presStyleCnt="2">
        <dgm:presLayoutVars>
          <dgm:chMax val="0"/>
          <dgm:bulletEnabled val="1"/>
        </dgm:presLayoutVars>
      </dgm:prSet>
      <dgm:spPr/>
      <dgm:t>
        <a:bodyPr/>
        <a:lstStyle/>
        <a:p>
          <a:endParaRPr lang="en-US"/>
        </a:p>
      </dgm:t>
    </dgm:pt>
    <dgm:pt modelId="{16F04642-BE14-4B94-A39E-264393E390C0}" type="pres">
      <dgm:prSet presAssocID="{958B05C0-7AEF-45DC-B821-BA305389E1EE}" presName="childText" presStyleLbl="revTx" presStyleIdx="0" presStyleCnt="2">
        <dgm:presLayoutVars>
          <dgm:bulletEnabled val="1"/>
        </dgm:presLayoutVars>
      </dgm:prSet>
      <dgm:spPr/>
      <dgm:t>
        <a:bodyPr/>
        <a:lstStyle/>
        <a:p>
          <a:endParaRPr lang="en-US"/>
        </a:p>
      </dgm:t>
    </dgm:pt>
    <dgm:pt modelId="{175F762F-632D-4440-9363-582AEA661921}" type="pres">
      <dgm:prSet presAssocID="{6EABA358-4287-4580-A306-A4540564A46B}" presName="parentText" presStyleLbl="node1" presStyleIdx="1" presStyleCnt="2">
        <dgm:presLayoutVars>
          <dgm:chMax val="0"/>
          <dgm:bulletEnabled val="1"/>
        </dgm:presLayoutVars>
      </dgm:prSet>
      <dgm:spPr/>
      <dgm:t>
        <a:bodyPr/>
        <a:lstStyle/>
        <a:p>
          <a:endParaRPr lang="en-US"/>
        </a:p>
      </dgm:t>
    </dgm:pt>
    <dgm:pt modelId="{1CCB5C03-4BC6-41FA-9515-3A252CA86440}" type="pres">
      <dgm:prSet presAssocID="{6EABA358-4287-4580-A306-A4540564A46B}" presName="childText" presStyleLbl="revTx" presStyleIdx="1" presStyleCnt="2">
        <dgm:presLayoutVars>
          <dgm:bulletEnabled val="1"/>
        </dgm:presLayoutVars>
      </dgm:prSet>
      <dgm:spPr/>
      <dgm:t>
        <a:bodyPr/>
        <a:lstStyle/>
        <a:p>
          <a:endParaRPr lang="en-US"/>
        </a:p>
      </dgm:t>
    </dgm:pt>
  </dgm:ptLst>
  <dgm:cxnLst>
    <dgm:cxn modelId="{F3049691-371A-4D4F-B329-9B08673565C2}" srcId="{D2B62067-145D-408B-98AB-882993B92FB1}" destId="{958B05C0-7AEF-45DC-B821-BA305389E1EE}" srcOrd="0" destOrd="0" parTransId="{86942241-1A20-442C-ABC1-A8CDB22225A0}" sibTransId="{3DCDC21D-7B1A-48B8-8EFE-B950E5DC208F}"/>
    <dgm:cxn modelId="{C187A595-6B3C-433D-976D-CC3732F0821D}" srcId="{958B05C0-7AEF-45DC-B821-BA305389E1EE}" destId="{4A70CDC9-8BD7-491E-8321-96A916769E4D}" srcOrd="0" destOrd="0" parTransId="{F4CBE7E1-9837-4CA1-A98A-704227A4A34B}" sibTransId="{4F6017C6-B09C-4020-A04B-1C2A82B0E04E}"/>
    <dgm:cxn modelId="{BD1D62C6-EF56-405C-9D7F-493D4E0D9DB0}" type="presOf" srcId="{7AD7FF11-8836-4A05-92B4-EE58BDEF1B64}" destId="{16F04642-BE14-4B94-A39E-264393E390C0}" srcOrd="0" destOrd="2" presId="urn:microsoft.com/office/officeart/2005/8/layout/vList2"/>
    <dgm:cxn modelId="{BC916643-D3CB-43CA-8458-6D5F44412D9B}" srcId="{958B05C0-7AEF-45DC-B821-BA305389E1EE}" destId="{49E65A2F-258B-4BC8-AC66-32A72BD7BE09}" srcOrd="1" destOrd="0" parTransId="{B4F326C4-747C-429E-841B-6C2CBF5C3EA9}" sibTransId="{97C0D477-5769-4AA7-BEF6-FA7B50361EBA}"/>
    <dgm:cxn modelId="{91F1AE6B-F4B1-4166-B9E9-A867177A9298}" type="presOf" srcId="{4A70CDC9-8BD7-491E-8321-96A916769E4D}" destId="{16F04642-BE14-4B94-A39E-264393E390C0}" srcOrd="0" destOrd="0" presId="urn:microsoft.com/office/officeart/2005/8/layout/vList2"/>
    <dgm:cxn modelId="{8CB08F54-2707-46DB-9785-4A99FF936187}" type="presOf" srcId="{D2B62067-145D-408B-98AB-882993B92FB1}" destId="{8ACD9E1D-BC28-43A8-AAF1-F9ABBD62B671}" srcOrd="0" destOrd="0" presId="urn:microsoft.com/office/officeart/2005/8/layout/vList2"/>
    <dgm:cxn modelId="{072764B7-E822-4E95-9915-AC6E0DD875EC}" type="presOf" srcId="{49E65A2F-258B-4BC8-AC66-32A72BD7BE09}" destId="{16F04642-BE14-4B94-A39E-264393E390C0}" srcOrd="0" destOrd="1" presId="urn:microsoft.com/office/officeart/2005/8/layout/vList2"/>
    <dgm:cxn modelId="{19268CDF-A529-4796-9226-B863355C5F08}" type="presOf" srcId="{958B05C0-7AEF-45DC-B821-BA305389E1EE}" destId="{44509C77-A5B2-4D0B-BE3C-B0879A4A8904}" srcOrd="0" destOrd="0" presId="urn:microsoft.com/office/officeart/2005/8/layout/vList2"/>
    <dgm:cxn modelId="{02F3F17D-768A-48F2-BDE5-2D6BF001E7F5}" type="presOf" srcId="{BB5EC062-217E-4A4A-9C5F-C47D77BA40AC}" destId="{1CCB5C03-4BC6-41FA-9515-3A252CA86440}" srcOrd="0" destOrd="0" presId="urn:microsoft.com/office/officeart/2005/8/layout/vList2"/>
    <dgm:cxn modelId="{5F7582A4-C375-4A02-9DFA-C01382FCC23C}" srcId="{D2B62067-145D-408B-98AB-882993B92FB1}" destId="{6EABA358-4287-4580-A306-A4540564A46B}" srcOrd="1" destOrd="0" parTransId="{63E9166A-BEF0-46C3-88B0-906D867C0121}" sibTransId="{59CC236C-50E8-425F-A1F0-D1D20C6B1A1F}"/>
    <dgm:cxn modelId="{C903F7B3-6975-4CFB-92FF-C48466C9B690}" srcId="{958B05C0-7AEF-45DC-B821-BA305389E1EE}" destId="{7AD7FF11-8836-4A05-92B4-EE58BDEF1B64}" srcOrd="2" destOrd="0" parTransId="{789D64E6-CB60-4F1E-88BC-D6C1CEC88971}" sibTransId="{D54E05E4-33F9-41CD-85EB-1219A970D7EC}"/>
    <dgm:cxn modelId="{7FD39761-3681-4C45-B309-F45B4F833D0A}" type="presOf" srcId="{6EABA358-4287-4580-A306-A4540564A46B}" destId="{175F762F-632D-4440-9363-582AEA661921}" srcOrd="0" destOrd="0" presId="urn:microsoft.com/office/officeart/2005/8/layout/vList2"/>
    <dgm:cxn modelId="{A14C7942-6179-47BD-9A96-363D94D61BC5}" srcId="{6EABA358-4287-4580-A306-A4540564A46B}" destId="{BB5EC062-217E-4A4A-9C5F-C47D77BA40AC}" srcOrd="0" destOrd="0" parTransId="{64D95743-3BC1-4EF8-A03C-CA31ADBB59BD}" sibTransId="{4C34163D-8B10-4865-8E2B-3813EC6E1305}"/>
    <dgm:cxn modelId="{F9355174-434B-431E-9034-64960103ED67}" type="presParOf" srcId="{8ACD9E1D-BC28-43A8-AAF1-F9ABBD62B671}" destId="{44509C77-A5B2-4D0B-BE3C-B0879A4A8904}" srcOrd="0" destOrd="0" presId="urn:microsoft.com/office/officeart/2005/8/layout/vList2"/>
    <dgm:cxn modelId="{E8322746-7129-4454-B39C-5DCC773B0370}" type="presParOf" srcId="{8ACD9E1D-BC28-43A8-AAF1-F9ABBD62B671}" destId="{16F04642-BE14-4B94-A39E-264393E390C0}" srcOrd="1" destOrd="0" presId="urn:microsoft.com/office/officeart/2005/8/layout/vList2"/>
    <dgm:cxn modelId="{DC2F0BF1-0DCD-4918-89D9-FCBCD8FC19F2}" type="presParOf" srcId="{8ACD9E1D-BC28-43A8-AAF1-F9ABBD62B671}" destId="{175F762F-632D-4440-9363-582AEA661921}" srcOrd="2" destOrd="0" presId="urn:microsoft.com/office/officeart/2005/8/layout/vList2"/>
    <dgm:cxn modelId="{200AD342-3DFB-4648-AE4E-5CBE9DF715CB}" type="presParOf" srcId="{8ACD9E1D-BC28-43A8-AAF1-F9ABBD62B671}" destId="{1CCB5C03-4BC6-41FA-9515-3A252CA86440}"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0D303C6-9FBB-408A-A194-21C7BE0BCE8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F3717817-785F-4662-9892-03569363CCD2}">
      <dgm:prSet/>
      <dgm:spPr>
        <a:solidFill>
          <a:schemeClr val="accent2">
            <a:lumMod val="50000"/>
          </a:schemeClr>
        </a:solidFill>
      </dgm:spPr>
      <dgm:t>
        <a:bodyPr/>
        <a:lstStyle/>
        <a:p>
          <a:r>
            <a:rPr lang="ms-MY" b="1" dirty="0"/>
            <a:t>9. KONSOLIDASI ATAU SEGREGASI</a:t>
          </a:r>
          <a:endParaRPr lang="en-US" dirty="0"/>
        </a:p>
      </dgm:t>
    </dgm:pt>
    <dgm:pt modelId="{D6521F39-9453-441E-828D-53F35039D904}" type="parTrans" cxnId="{1A08DBFF-2F0A-4569-BF08-1166BDE232B5}">
      <dgm:prSet/>
      <dgm:spPr/>
      <dgm:t>
        <a:bodyPr/>
        <a:lstStyle/>
        <a:p>
          <a:endParaRPr lang="en-US"/>
        </a:p>
      </dgm:t>
    </dgm:pt>
    <dgm:pt modelId="{17174239-34B4-4B97-9D82-2DF1DC732BEA}" type="sibTrans" cxnId="{1A08DBFF-2F0A-4569-BF08-1166BDE232B5}">
      <dgm:prSet/>
      <dgm:spPr/>
      <dgm:t>
        <a:bodyPr/>
        <a:lstStyle/>
        <a:p>
          <a:endParaRPr lang="en-US"/>
        </a:p>
      </dgm:t>
    </dgm:pt>
    <dgm:pt modelId="{1E2BBA14-09B0-41C7-8D2F-73C224802579}">
      <dgm:prSet custT="1"/>
      <dgm:spPr>
        <a:solidFill>
          <a:schemeClr val="bg1">
            <a:lumMod val="95000"/>
            <a:alpha val="90000"/>
          </a:schemeClr>
        </a:solidFill>
      </dgm:spPr>
      <dgm:t>
        <a:bodyPr/>
        <a:lstStyle/>
        <a:p>
          <a:r>
            <a:rPr lang="ms-MY" sz="1400" dirty="0"/>
            <a:t>Dua (2) mekanisme yang boleh diamalkan oleh UA semasa menjalankan proses semakan kurikulum. </a:t>
          </a:r>
          <a:endParaRPr lang="en-US" sz="1400" dirty="0"/>
        </a:p>
      </dgm:t>
    </dgm:pt>
    <dgm:pt modelId="{60B89A4F-6E8B-48AB-BA78-26756DD7D361}" type="parTrans" cxnId="{2F0AB364-68DB-4068-B5F5-ED5C56503538}">
      <dgm:prSet/>
      <dgm:spPr/>
      <dgm:t>
        <a:bodyPr/>
        <a:lstStyle/>
        <a:p>
          <a:endParaRPr lang="en-US"/>
        </a:p>
      </dgm:t>
    </dgm:pt>
    <dgm:pt modelId="{546C4537-C248-4B53-9DBA-B007D4F6C8BA}" type="sibTrans" cxnId="{2F0AB364-68DB-4068-B5F5-ED5C56503538}">
      <dgm:prSet/>
      <dgm:spPr/>
      <dgm:t>
        <a:bodyPr/>
        <a:lstStyle/>
        <a:p>
          <a:endParaRPr lang="en-US"/>
        </a:p>
      </dgm:t>
    </dgm:pt>
    <dgm:pt modelId="{267B66AC-6297-4782-BBF1-AEBCF411442A}">
      <dgm:prSet custT="1"/>
      <dgm:spPr>
        <a:solidFill>
          <a:schemeClr val="bg1">
            <a:lumMod val="95000"/>
            <a:alpha val="90000"/>
          </a:schemeClr>
        </a:solidFill>
      </dgm:spPr>
      <dgm:t>
        <a:bodyPr/>
        <a:lstStyle/>
        <a:p>
          <a:r>
            <a:rPr lang="ms-MY" sz="1400" dirty="0"/>
            <a:t>memastikan program sedia ada mampu berdaya saing dan menjamin kemampanan program akademik;</a:t>
          </a:r>
          <a:endParaRPr lang="en-US" sz="1400" dirty="0"/>
        </a:p>
      </dgm:t>
    </dgm:pt>
    <dgm:pt modelId="{3635041B-145D-442C-B59F-DCE542CC3269}" type="parTrans" cxnId="{E2F01523-9C1B-4645-9720-90E9676F41DA}">
      <dgm:prSet/>
      <dgm:spPr/>
      <dgm:t>
        <a:bodyPr/>
        <a:lstStyle/>
        <a:p>
          <a:endParaRPr lang="en-US"/>
        </a:p>
      </dgm:t>
    </dgm:pt>
    <dgm:pt modelId="{84E7E1B1-C8D0-49AD-9D9C-86E2A64C9E72}" type="sibTrans" cxnId="{E2F01523-9C1B-4645-9720-90E9676F41DA}">
      <dgm:prSet/>
      <dgm:spPr/>
      <dgm:t>
        <a:bodyPr/>
        <a:lstStyle/>
        <a:p>
          <a:endParaRPr lang="en-US"/>
        </a:p>
      </dgm:t>
    </dgm:pt>
    <dgm:pt modelId="{6DF33342-E09D-4874-B26C-E503AD23C44D}">
      <dgm:prSet custT="1"/>
      <dgm:spPr>
        <a:solidFill>
          <a:schemeClr val="bg1">
            <a:lumMod val="95000"/>
            <a:alpha val="90000"/>
          </a:schemeClr>
        </a:solidFill>
      </dgm:spPr>
      <dgm:t>
        <a:bodyPr/>
        <a:lstStyle/>
        <a:p>
          <a:r>
            <a:rPr lang="ms-MY" sz="1400" dirty="0"/>
            <a:t>mematuhi dan memenuhi dasar kementerian/badan penilai/badan profesional untuk menjamin kualiti program akademik; dan</a:t>
          </a:r>
          <a:endParaRPr lang="en-US" sz="1400" dirty="0"/>
        </a:p>
      </dgm:t>
    </dgm:pt>
    <dgm:pt modelId="{03F14388-08E2-4DD5-8C3A-0A458261C26A}" type="parTrans" cxnId="{0ECDEAC7-8FAD-4293-A43B-CD080B2BB177}">
      <dgm:prSet/>
      <dgm:spPr/>
      <dgm:t>
        <a:bodyPr/>
        <a:lstStyle/>
        <a:p>
          <a:endParaRPr lang="en-US"/>
        </a:p>
      </dgm:t>
    </dgm:pt>
    <dgm:pt modelId="{479A7FCB-604B-4D76-8BC0-B4FD2A9DE24C}" type="sibTrans" cxnId="{0ECDEAC7-8FAD-4293-A43B-CD080B2BB177}">
      <dgm:prSet/>
      <dgm:spPr/>
      <dgm:t>
        <a:bodyPr/>
        <a:lstStyle/>
        <a:p>
          <a:endParaRPr lang="en-US"/>
        </a:p>
      </dgm:t>
    </dgm:pt>
    <dgm:pt modelId="{6DD5FB4E-39C6-425F-99FC-FDFA0FCF81C8}">
      <dgm:prSet custT="1"/>
      <dgm:spPr>
        <a:solidFill>
          <a:schemeClr val="bg1">
            <a:lumMod val="95000"/>
            <a:alpha val="90000"/>
          </a:schemeClr>
        </a:solidFill>
      </dgm:spPr>
      <dgm:t>
        <a:bodyPr/>
        <a:lstStyle/>
        <a:p>
          <a:r>
            <a:rPr lang="ms-MY" sz="1400" dirty="0"/>
            <a:t>kekangan dan cabaran daripada implikasi kewangan, fizikal dan sumber</a:t>
          </a:r>
          <a:endParaRPr lang="en-US" sz="1400" dirty="0"/>
        </a:p>
      </dgm:t>
    </dgm:pt>
    <dgm:pt modelId="{CE8C398F-F253-4397-8D39-F0F7C1CBBF21}" type="parTrans" cxnId="{0700244D-C9BF-4179-8C91-4779F8FB44E9}">
      <dgm:prSet/>
      <dgm:spPr/>
      <dgm:t>
        <a:bodyPr/>
        <a:lstStyle/>
        <a:p>
          <a:endParaRPr lang="en-US"/>
        </a:p>
      </dgm:t>
    </dgm:pt>
    <dgm:pt modelId="{4EDFA526-7673-4B8F-8927-B3D928BAE377}" type="sibTrans" cxnId="{0700244D-C9BF-4179-8C91-4779F8FB44E9}">
      <dgm:prSet/>
      <dgm:spPr/>
      <dgm:t>
        <a:bodyPr/>
        <a:lstStyle/>
        <a:p>
          <a:endParaRPr lang="en-US"/>
        </a:p>
      </dgm:t>
    </dgm:pt>
    <dgm:pt modelId="{0C2DD7F1-A676-43E0-8E0F-90990F0982E0}">
      <dgm:prSet custT="1"/>
      <dgm:spPr>
        <a:solidFill>
          <a:schemeClr val="bg1">
            <a:lumMod val="95000"/>
            <a:alpha val="90000"/>
          </a:schemeClr>
        </a:solidFill>
      </dgm:spPr>
      <dgm:t>
        <a:bodyPr/>
        <a:lstStyle/>
        <a:p>
          <a:r>
            <a:rPr lang="ms-MY" sz="1400" dirty="0"/>
            <a:t>Justifikasi dan keperluan pelaksanaan mekanisme ini adalah: </a:t>
          </a:r>
          <a:endParaRPr lang="en-US" sz="1400" dirty="0"/>
        </a:p>
      </dgm:t>
    </dgm:pt>
    <dgm:pt modelId="{3F38C14F-CC91-44F9-96D1-783147CC066D}" type="parTrans" cxnId="{4E1B3BF3-EEB9-41D2-AD8A-8D9D2EFAFE43}">
      <dgm:prSet/>
      <dgm:spPr/>
      <dgm:t>
        <a:bodyPr/>
        <a:lstStyle/>
        <a:p>
          <a:endParaRPr lang="en-US"/>
        </a:p>
      </dgm:t>
    </dgm:pt>
    <dgm:pt modelId="{146C4A3E-688B-470B-A42E-E8336C125A6C}" type="sibTrans" cxnId="{4E1B3BF3-EEB9-41D2-AD8A-8D9D2EFAFE43}">
      <dgm:prSet/>
      <dgm:spPr/>
      <dgm:t>
        <a:bodyPr/>
        <a:lstStyle/>
        <a:p>
          <a:endParaRPr lang="en-US"/>
        </a:p>
      </dgm:t>
    </dgm:pt>
    <dgm:pt modelId="{C95BCB27-4EC3-493B-B06F-DC96257892EB}" type="pres">
      <dgm:prSet presAssocID="{60D303C6-9FBB-408A-A194-21C7BE0BCE84}" presName="Name0" presStyleCnt="0">
        <dgm:presLayoutVars>
          <dgm:dir/>
          <dgm:animLvl val="lvl"/>
          <dgm:resizeHandles val="exact"/>
        </dgm:presLayoutVars>
      </dgm:prSet>
      <dgm:spPr/>
      <dgm:t>
        <a:bodyPr/>
        <a:lstStyle/>
        <a:p>
          <a:endParaRPr lang="en-US"/>
        </a:p>
      </dgm:t>
    </dgm:pt>
    <dgm:pt modelId="{6365F895-A2B7-4059-B1DF-C360999CB518}" type="pres">
      <dgm:prSet presAssocID="{F3717817-785F-4662-9892-03569363CCD2}" presName="linNode" presStyleCnt="0"/>
      <dgm:spPr/>
    </dgm:pt>
    <dgm:pt modelId="{EEAE32B1-D63A-4FE3-A0E5-BE4C56280EE4}" type="pres">
      <dgm:prSet presAssocID="{F3717817-785F-4662-9892-03569363CCD2}" presName="parentText" presStyleLbl="node1" presStyleIdx="0" presStyleCnt="1">
        <dgm:presLayoutVars>
          <dgm:chMax val="1"/>
          <dgm:bulletEnabled val="1"/>
        </dgm:presLayoutVars>
      </dgm:prSet>
      <dgm:spPr/>
      <dgm:t>
        <a:bodyPr/>
        <a:lstStyle/>
        <a:p>
          <a:endParaRPr lang="en-US"/>
        </a:p>
      </dgm:t>
    </dgm:pt>
    <dgm:pt modelId="{443D3A69-F145-4E81-9B9C-BC83E0E1A204}" type="pres">
      <dgm:prSet presAssocID="{F3717817-785F-4662-9892-03569363CCD2}" presName="descendantText" presStyleLbl="alignAccFollowNode1" presStyleIdx="0" presStyleCnt="1">
        <dgm:presLayoutVars>
          <dgm:bulletEnabled val="1"/>
        </dgm:presLayoutVars>
      </dgm:prSet>
      <dgm:spPr/>
      <dgm:t>
        <a:bodyPr/>
        <a:lstStyle/>
        <a:p>
          <a:endParaRPr lang="en-US"/>
        </a:p>
      </dgm:t>
    </dgm:pt>
  </dgm:ptLst>
  <dgm:cxnLst>
    <dgm:cxn modelId="{DC896A5C-8E3F-4D98-AE14-2FBABD973925}" type="presOf" srcId="{1E2BBA14-09B0-41C7-8D2F-73C224802579}" destId="{443D3A69-F145-4E81-9B9C-BC83E0E1A204}" srcOrd="0" destOrd="0" presId="urn:microsoft.com/office/officeart/2005/8/layout/vList5"/>
    <dgm:cxn modelId="{E2F01523-9C1B-4645-9720-90E9676F41DA}" srcId="{F3717817-785F-4662-9892-03569363CCD2}" destId="{267B66AC-6297-4782-BBF1-AEBCF411442A}" srcOrd="2" destOrd="0" parTransId="{3635041B-145D-442C-B59F-DCE542CC3269}" sibTransId="{84E7E1B1-C8D0-49AD-9D9C-86E2A64C9E72}"/>
    <dgm:cxn modelId="{2F0AB364-68DB-4068-B5F5-ED5C56503538}" srcId="{F3717817-785F-4662-9892-03569363CCD2}" destId="{1E2BBA14-09B0-41C7-8D2F-73C224802579}" srcOrd="0" destOrd="0" parTransId="{60B89A4F-6E8B-48AB-BA78-26756DD7D361}" sibTransId="{546C4537-C248-4B53-9DBA-B007D4F6C8BA}"/>
    <dgm:cxn modelId="{0ECDEAC7-8FAD-4293-A43B-CD080B2BB177}" srcId="{F3717817-785F-4662-9892-03569363CCD2}" destId="{6DF33342-E09D-4874-B26C-E503AD23C44D}" srcOrd="3" destOrd="0" parTransId="{03F14388-08E2-4DD5-8C3A-0A458261C26A}" sibTransId="{479A7FCB-604B-4D76-8BC0-B4FD2A9DE24C}"/>
    <dgm:cxn modelId="{A8F34BEA-B26D-4E6C-8CDE-5C5AFE4AAD4F}" type="presOf" srcId="{267B66AC-6297-4782-BBF1-AEBCF411442A}" destId="{443D3A69-F145-4E81-9B9C-BC83E0E1A204}" srcOrd="0" destOrd="2" presId="urn:microsoft.com/office/officeart/2005/8/layout/vList5"/>
    <dgm:cxn modelId="{259E0BAE-C24D-4D45-9A57-5BF6563FB074}" type="presOf" srcId="{6DF33342-E09D-4874-B26C-E503AD23C44D}" destId="{443D3A69-F145-4E81-9B9C-BC83E0E1A204}" srcOrd="0" destOrd="3" presId="urn:microsoft.com/office/officeart/2005/8/layout/vList5"/>
    <dgm:cxn modelId="{8606F339-D0F6-40B0-920B-DDFFF8F71308}" type="presOf" srcId="{60D303C6-9FBB-408A-A194-21C7BE0BCE84}" destId="{C95BCB27-4EC3-493B-B06F-DC96257892EB}" srcOrd="0" destOrd="0" presId="urn:microsoft.com/office/officeart/2005/8/layout/vList5"/>
    <dgm:cxn modelId="{1A08DBFF-2F0A-4569-BF08-1166BDE232B5}" srcId="{60D303C6-9FBB-408A-A194-21C7BE0BCE84}" destId="{F3717817-785F-4662-9892-03569363CCD2}" srcOrd="0" destOrd="0" parTransId="{D6521F39-9453-441E-828D-53F35039D904}" sibTransId="{17174239-34B4-4B97-9D82-2DF1DC732BEA}"/>
    <dgm:cxn modelId="{6049A38F-9B31-4160-B8B6-EFC562700A60}" type="presOf" srcId="{0C2DD7F1-A676-43E0-8E0F-90990F0982E0}" destId="{443D3A69-F145-4E81-9B9C-BC83E0E1A204}" srcOrd="0" destOrd="1" presId="urn:microsoft.com/office/officeart/2005/8/layout/vList5"/>
    <dgm:cxn modelId="{F706E198-599D-42D6-ABE4-E4B813CBDF5C}" type="presOf" srcId="{6DD5FB4E-39C6-425F-99FC-FDFA0FCF81C8}" destId="{443D3A69-F145-4E81-9B9C-BC83E0E1A204}" srcOrd="0" destOrd="4" presId="urn:microsoft.com/office/officeart/2005/8/layout/vList5"/>
    <dgm:cxn modelId="{0700244D-C9BF-4179-8C91-4779F8FB44E9}" srcId="{F3717817-785F-4662-9892-03569363CCD2}" destId="{6DD5FB4E-39C6-425F-99FC-FDFA0FCF81C8}" srcOrd="4" destOrd="0" parTransId="{CE8C398F-F253-4397-8D39-F0F7C1CBBF21}" sibTransId="{4EDFA526-7673-4B8F-8927-B3D928BAE377}"/>
    <dgm:cxn modelId="{4E1B3BF3-EEB9-41D2-AD8A-8D9D2EFAFE43}" srcId="{F3717817-785F-4662-9892-03569363CCD2}" destId="{0C2DD7F1-A676-43E0-8E0F-90990F0982E0}" srcOrd="1" destOrd="0" parTransId="{3F38C14F-CC91-44F9-96D1-783147CC066D}" sibTransId="{146C4A3E-688B-470B-A42E-E8336C125A6C}"/>
    <dgm:cxn modelId="{0E38C33B-318A-4737-B8AD-985FC3F4565A}" type="presOf" srcId="{F3717817-785F-4662-9892-03569363CCD2}" destId="{EEAE32B1-D63A-4FE3-A0E5-BE4C56280EE4}" srcOrd="0" destOrd="0" presId="urn:microsoft.com/office/officeart/2005/8/layout/vList5"/>
    <dgm:cxn modelId="{F6B59AFD-4E5A-4903-8D30-16A719DCF33B}" type="presParOf" srcId="{C95BCB27-4EC3-493B-B06F-DC96257892EB}" destId="{6365F895-A2B7-4059-B1DF-C360999CB518}" srcOrd="0" destOrd="0" presId="urn:microsoft.com/office/officeart/2005/8/layout/vList5"/>
    <dgm:cxn modelId="{5CCA68A9-7843-41A8-BFCC-F40CC868021B}" type="presParOf" srcId="{6365F895-A2B7-4059-B1DF-C360999CB518}" destId="{EEAE32B1-D63A-4FE3-A0E5-BE4C56280EE4}" srcOrd="0" destOrd="0" presId="urn:microsoft.com/office/officeart/2005/8/layout/vList5"/>
    <dgm:cxn modelId="{07B21C57-D967-4FF9-AE40-A69D1600D546}" type="presParOf" srcId="{6365F895-A2B7-4059-B1DF-C360999CB518}" destId="{443D3A69-F145-4E81-9B9C-BC83E0E1A20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1668575-2EFF-47A3-A421-AAFFA720161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588C2A6-B993-49E5-B908-D1AA043864DA}">
      <dgm:prSet/>
      <dgm:spPr/>
      <dgm:t>
        <a:bodyPr/>
        <a:lstStyle/>
        <a:p>
          <a:r>
            <a:rPr lang="ms-MY" b="1" dirty="0"/>
            <a:t>Definisi Konsolidasi:</a:t>
          </a:r>
          <a:r>
            <a:rPr lang="ms-MY" dirty="0"/>
            <a:t> </a:t>
          </a:r>
          <a:endParaRPr lang="en-US" dirty="0"/>
        </a:p>
      </dgm:t>
    </dgm:pt>
    <dgm:pt modelId="{FFB99E99-2057-490A-8908-2B81F197D782}" type="parTrans" cxnId="{62BC9ABB-F709-49FC-9B5E-A328417C0B13}">
      <dgm:prSet/>
      <dgm:spPr/>
      <dgm:t>
        <a:bodyPr/>
        <a:lstStyle/>
        <a:p>
          <a:endParaRPr lang="en-US"/>
        </a:p>
      </dgm:t>
    </dgm:pt>
    <dgm:pt modelId="{A3AA5FF5-41BC-4413-87AD-9FA0637B2144}" type="sibTrans" cxnId="{62BC9ABB-F709-49FC-9B5E-A328417C0B13}">
      <dgm:prSet/>
      <dgm:spPr/>
      <dgm:t>
        <a:bodyPr/>
        <a:lstStyle/>
        <a:p>
          <a:endParaRPr lang="en-US"/>
        </a:p>
      </dgm:t>
    </dgm:pt>
    <dgm:pt modelId="{3F8E821A-3350-4F4E-B5B3-A4E9083BFEA0}">
      <dgm:prSet/>
      <dgm:spPr/>
      <dgm:t>
        <a:bodyPr/>
        <a:lstStyle/>
        <a:p>
          <a:r>
            <a:rPr lang="ms-MY" dirty="0"/>
            <a:t>Konsolidasi merujuk kepada minimum dua (2) atau lebih program akademik asal daripada tahap kelayakan yang sama yang digabungkan.</a:t>
          </a:r>
          <a:r>
            <a:rPr lang="ms-MY" b="1" dirty="0"/>
            <a:t> </a:t>
          </a:r>
          <a:endParaRPr lang="en-US" dirty="0"/>
        </a:p>
      </dgm:t>
    </dgm:pt>
    <dgm:pt modelId="{AB758F18-1D88-4B4D-8BF9-AFE226CD7F58}" type="parTrans" cxnId="{0E787C50-80F3-47EC-993D-D2C4C57C279A}">
      <dgm:prSet/>
      <dgm:spPr/>
      <dgm:t>
        <a:bodyPr/>
        <a:lstStyle/>
        <a:p>
          <a:endParaRPr lang="en-US"/>
        </a:p>
      </dgm:t>
    </dgm:pt>
    <dgm:pt modelId="{2B0F433D-40BE-4869-8262-F0A4B95E6A47}" type="sibTrans" cxnId="{0E787C50-80F3-47EC-993D-D2C4C57C279A}">
      <dgm:prSet/>
      <dgm:spPr/>
      <dgm:t>
        <a:bodyPr/>
        <a:lstStyle/>
        <a:p>
          <a:endParaRPr lang="en-US"/>
        </a:p>
      </dgm:t>
    </dgm:pt>
    <dgm:pt modelId="{6D3E5549-B8E6-4E6A-9FA6-2441DFD1569E}">
      <dgm:prSet/>
      <dgm:spPr>
        <a:solidFill>
          <a:schemeClr val="accent2"/>
        </a:solidFill>
      </dgm:spPr>
      <dgm:t>
        <a:bodyPr/>
        <a:lstStyle/>
        <a:p>
          <a:r>
            <a:rPr lang="ms-MY" b="1" dirty="0"/>
            <a:t>Definisi Segregasi:</a:t>
          </a:r>
          <a:endParaRPr lang="en-US" dirty="0"/>
        </a:p>
      </dgm:t>
    </dgm:pt>
    <dgm:pt modelId="{CA807D68-E018-4D02-BB42-D73E2D7FADAB}" type="parTrans" cxnId="{7ABB8C8E-53D4-41AB-BE22-8D76577D91B3}">
      <dgm:prSet/>
      <dgm:spPr/>
      <dgm:t>
        <a:bodyPr/>
        <a:lstStyle/>
        <a:p>
          <a:endParaRPr lang="en-US"/>
        </a:p>
      </dgm:t>
    </dgm:pt>
    <dgm:pt modelId="{8B012527-C03E-49B3-828A-93A69E8790C9}" type="sibTrans" cxnId="{7ABB8C8E-53D4-41AB-BE22-8D76577D91B3}">
      <dgm:prSet/>
      <dgm:spPr/>
      <dgm:t>
        <a:bodyPr/>
        <a:lstStyle/>
        <a:p>
          <a:endParaRPr lang="en-US"/>
        </a:p>
      </dgm:t>
    </dgm:pt>
    <dgm:pt modelId="{377300A0-3B4A-4C6B-87B8-8B0640033982}">
      <dgm:prSet/>
      <dgm:spPr/>
      <dgm:t>
        <a:bodyPr/>
        <a:lstStyle/>
        <a:p>
          <a:r>
            <a:rPr lang="ms-MY" dirty="0"/>
            <a:t>Segregasi merujuk kepada satu (1) atau lebih program akademik asal daripada tahap kelayakan yang sama yang dipecahkan kepada beberapa program. </a:t>
          </a:r>
          <a:endParaRPr lang="en-US" dirty="0"/>
        </a:p>
      </dgm:t>
    </dgm:pt>
    <dgm:pt modelId="{4166F979-44B5-4B72-BAF3-53FA6BDB1C00}" type="parTrans" cxnId="{B917DCDD-B579-4FEE-9BC3-ABB3B00B40AD}">
      <dgm:prSet/>
      <dgm:spPr/>
      <dgm:t>
        <a:bodyPr/>
        <a:lstStyle/>
        <a:p>
          <a:endParaRPr lang="en-US"/>
        </a:p>
      </dgm:t>
    </dgm:pt>
    <dgm:pt modelId="{23BB4FBE-46EC-42E8-88F3-B337A470134F}" type="sibTrans" cxnId="{B917DCDD-B579-4FEE-9BC3-ABB3B00B40AD}">
      <dgm:prSet/>
      <dgm:spPr/>
      <dgm:t>
        <a:bodyPr/>
        <a:lstStyle/>
        <a:p>
          <a:endParaRPr lang="en-US"/>
        </a:p>
      </dgm:t>
    </dgm:pt>
    <dgm:pt modelId="{893F753F-E444-421E-A0F9-5AE31DB3860E}">
      <dgm:prSet/>
      <dgm:spPr/>
      <dgm:t>
        <a:bodyPr/>
        <a:lstStyle/>
        <a:p>
          <a:r>
            <a:rPr lang="ms-MY" dirty="0"/>
            <a:t>Bilangan program akademik yang dihasilkan selepas konsolidasi tidak boleh melebihi bilangan program asal yang terlibat. </a:t>
          </a:r>
          <a:endParaRPr lang="en-US" dirty="0"/>
        </a:p>
      </dgm:t>
    </dgm:pt>
    <dgm:pt modelId="{C32CAC1A-0968-4864-8DB9-A94A009553BC}" type="parTrans" cxnId="{DE43CB56-30DD-4F26-BEC5-51E1AC95DF1C}">
      <dgm:prSet/>
      <dgm:spPr/>
      <dgm:t>
        <a:bodyPr/>
        <a:lstStyle/>
        <a:p>
          <a:endParaRPr lang="en-US"/>
        </a:p>
      </dgm:t>
    </dgm:pt>
    <dgm:pt modelId="{563D889D-4AC4-4BB3-8186-CAD2F588B0B3}" type="sibTrans" cxnId="{DE43CB56-30DD-4F26-BEC5-51E1AC95DF1C}">
      <dgm:prSet/>
      <dgm:spPr/>
      <dgm:t>
        <a:bodyPr/>
        <a:lstStyle/>
        <a:p>
          <a:endParaRPr lang="en-US"/>
        </a:p>
      </dgm:t>
    </dgm:pt>
    <dgm:pt modelId="{300356DD-56B0-409C-98A7-0AD2844B1CCB}">
      <dgm:prSet/>
      <dgm:spPr/>
      <dgm:t>
        <a:bodyPr/>
        <a:lstStyle/>
        <a:p>
          <a:r>
            <a:rPr lang="ms-MY" dirty="0"/>
            <a:t>Bilangan program akademik yang dihasilkan selepas segregasi tidak boleh sama dengan bilangan program asal yang terlibat.</a:t>
          </a:r>
          <a:r>
            <a:rPr lang="ms-MY" b="1" dirty="0"/>
            <a:t> </a:t>
          </a:r>
          <a:endParaRPr lang="en-US" dirty="0"/>
        </a:p>
      </dgm:t>
    </dgm:pt>
    <dgm:pt modelId="{1172F224-CFF3-4B80-B02F-0B01462DE973}" type="parTrans" cxnId="{336FE331-54B1-431E-A0F6-2E8596E33729}">
      <dgm:prSet/>
      <dgm:spPr/>
      <dgm:t>
        <a:bodyPr/>
        <a:lstStyle/>
        <a:p>
          <a:endParaRPr lang="en-US"/>
        </a:p>
      </dgm:t>
    </dgm:pt>
    <dgm:pt modelId="{BA31CBFC-67CD-443F-B876-91D92AF5F485}" type="sibTrans" cxnId="{336FE331-54B1-431E-A0F6-2E8596E33729}">
      <dgm:prSet/>
      <dgm:spPr/>
      <dgm:t>
        <a:bodyPr/>
        <a:lstStyle/>
        <a:p>
          <a:endParaRPr lang="en-US"/>
        </a:p>
      </dgm:t>
    </dgm:pt>
    <dgm:pt modelId="{36CD4023-420F-46F1-BCBF-7E4087BF391C}" type="pres">
      <dgm:prSet presAssocID="{61668575-2EFF-47A3-A421-AAFFA7201613}" presName="linear" presStyleCnt="0">
        <dgm:presLayoutVars>
          <dgm:animLvl val="lvl"/>
          <dgm:resizeHandles val="exact"/>
        </dgm:presLayoutVars>
      </dgm:prSet>
      <dgm:spPr/>
      <dgm:t>
        <a:bodyPr/>
        <a:lstStyle/>
        <a:p>
          <a:endParaRPr lang="en-US"/>
        </a:p>
      </dgm:t>
    </dgm:pt>
    <dgm:pt modelId="{787259FD-6844-4928-BFEA-DF01D207CA2E}" type="pres">
      <dgm:prSet presAssocID="{7588C2A6-B993-49E5-B908-D1AA043864DA}" presName="parentText" presStyleLbl="node1" presStyleIdx="0" presStyleCnt="2">
        <dgm:presLayoutVars>
          <dgm:chMax val="0"/>
          <dgm:bulletEnabled val="1"/>
        </dgm:presLayoutVars>
      </dgm:prSet>
      <dgm:spPr/>
      <dgm:t>
        <a:bodyPr/>
        <a:lstStyle/>
        <a:p>
          <a:endParaRPr lang="en-US"/>
        </a:p>
      </dgm:t>
    </dgm:pt>
    <dgm:pt modelId="{B7A0BCFA-BAE1-4F95-A6E7-02C0F3743580}" type="pres">
      <dgm:prSet presAssocID="{7588C2A6-B993-49E5-B908-D1AA043864DA}" presName="childText" presStyleLbl="revTx" presStyleIdx="0" presStyleCnt="2">
        <dgm:presLayoutVars>
          <dgm:bulletEnabled val="1"/>
        </dgm:presLayoutVars>
      </dgm:prSet>
      <dgm:spPr/>
      <dgm:t>
        <a:bodyPr/>
        <a:lstStyle/>
        <a:p>
          <a:endParaRPr lang="en-US"/>
        </a:p>
      </dgm:t>
    </dgm:pt>
    <dgm:pt modelId="{60BC8613-9A17-4AC7-A222-2CB946DB126E}" type="pres">
      <dgm:prSet presAssocID="{6D3E5549-B8E6-4E6A-9FA6-2441DFD1569E}" presName="parentText" presStyleLbl="node1" presStyleIdx="1" presStyleCnt="2">
        <dgm:presLayoutVars>
          <dgm:chMax val="0"/>
          <dgm:bulletEnabled val="1"/>
        </dgm:presLayoutVars>
      </dgm:prSet>
      <dgm:spPr/>
      <dgm:t>
        <a:bodyPr/>
        <a:lstStyle/>
        <a:p>
          <a:endParaRPr lang="en-US"/>
        </a:p>
      </dgm:t>
    </dgm:pt>
    <dgm:pt modelId="{90F1FC90-AEF1-4E81-9AC7-FFBBB7E25648}" type="pres">
      <dgm:prSet presAssocID="{6D3E5549-B8E6-4E6A-9FA6-2441DFD1569E}" presName="childText" presStyleLbl="revTx" presStyleIdx="1" presStyleCnt="2">
        <dgm:presLayoutVars>
          <dgm:bulletEnabled val="1"/>
        </dgm:presLayoutVars>
      </dgm:prSet>
      <dgm:spPr/>
      <dgm:t>
        <a:bodyPr/>
        <a:lstStyle/>
        <a:p>
          <a:endParaRPr lang="en-US"/>
        </a:p>
      </dgm:t>
    </dgm:pt>
  </dgm:ptLst>
  <dgm:cxnLst>
    <dgm:cxn modelId="{C9DDAC85-3571-4614-9D26-D43CCD41C51D}" type="presOf" srcId="{6D3E5549-B8E6-4E6A-9FA6-2441DFD1569E}" destId="{60BC8613-9A17-4AC7-A222-2CB946DB126E}" srcOrd="0" destOrd="0" presId="urn:microsoft.com/office/officeart/2005/8/layout/vList2"/>
    <dgm:cxn modelId="{48474A46-1D64-4CEF-AF86-37E6D56C1E28}" type="presOf" srcId="{7588C2A6-B993-49E5-B908-D1AA043864DA}" destId="{787259FD-6844-4928-BFEA-DF01D207CA2E}" srcOrd="0" destOrd="0" presId="urn:microsoft.com/office/officeart/2005/8/layout/vList2"/>
    <dgm:cxn modelId="{336FE331-54B1-431E-A0F6-2E8596E33729}" srcId="{6D3E5549-B8E6-4E6A-9FA6-2441DFD1569E}" destId="{300356DD-56B0-409C-98A7-0AD2844B1CCB}" srcOrd="1" destOrd="0" parTransId="{1172F224-CFF3-4B80-B02F-0B01462DE973}" sibTransId="{BA31CBFC-67CD-443F-B876-91D92AF5F485}"/>
    <dgm:cxn modelId="{62BC9ABB-F709-49FC-9B5E-A328417C0B13}" srcId="{61668575-2EFF-47A3-A421-AAFFA7201613}" destId="{7588C2A6-B993-49E5-B908-D1AA043864DA}" srcOrd="0" destOrd="0" parTransId="{FFB99E99-2057-490A-8908-2B81F197D782}" sibTransId="{A3AA5FF5-41BC-4413-87AD-9FA0637B2144}"/>
    <dgm:cxn modelId="{7ABB8C8E-53D4-41AB-BE22-8D76577D91B3}" srcId="{61668575-2EFF-47A3-A421-AAFFA7201613}" destId="{6D3E5549-B8E6-4E6A-9FA6-2441DFD1569E}" srcOrd="1" destOrd="0" parTransId="{CA807D68-E018-4D02-BB42-D73E2D7FADAB}" sibTransId="{8B012527-C03E-49B3-828A-93A69E8790C9}"/>
    <dgm:cxn modelId="{DE43CB56-30DD-4F26-BEC5-51E1AC95DF1C}" srcId="{7588C2A6-B993-49E5-B908-D1AA043864DA}" destId="{893F753F-E444-421E-A0F9-5AE31DB3860E}" srcOrd="1" destOrd="0" parTransId="{C32CAC1A-0968-4864-8DB9-A94A009553BC}" sibTransId="{563D889D-4AC4-4BB3-8186-CAD2F588B0B3}"/>
    <dgm:cxn modelId="{B917DCDD-B579-4FEE-9BC3-ABB3B00B40AD}" srcId="{6D3E5549-B8E6-4E6A-9FA6-2441DFD1569E}" destId="{377300A0-3B4A-4C6B-87B8-8B0640033982}" srcOrd="0" destOrd="0" parTransId="{4166F979-44B5-4B72-BAF3-53FA6BDB1C00}" sibTransId="{23BB4FBE-46EC-42E8-88F3-B337A470134F}"/>
    <dgm:cxn modelId="{0E787C50-80F3-47EC-993D-D2C4C57C279A}" srcId="{7588C2A6-B993-49E5-B908-D1AA043864DA}" destId="{3F8E821A-3350-4F4E-B5B3-A4E9083BFEA0}" srcOrd="0" destOrd="0" parTransId="{AB758F18-1D88-4B4D-8BF9-AFE226CD7F58}" sibTransId="{2B0F433D-40BE-4869-8262-F0A4B95E6A47}"/>
    <dgm:cxn modelId="{411CC4E6-001A-4626-A78F-94931000198A}" type="presOf" srcId="{377300A0-3B4A-4C6B-87B8-8B0640033982}" destId="{90F1FC90-AEF1-4E81-9AC7-FFBBB7E25648}" srcOrd="0" destOrd="0" presId="urn:microsoft.com/office/officeart/2005/8/layout/vList2"/>
    <dgm:cxn modelId="{865FB1B0-EA00-4627-B1A8-AD7F6C08DE39}" type="presOf" srcId="{300356DD-56B0-409C-98A7-0AD2844B1CCB}" destId="{90F1FC90-AEF1-4E81-9AC7-FFBBB7E25648}" srcOrd="0" destOrd="1" presId="urn:microsoft.com/office/officeart/2005/8/layout/vList2"/>
    <dgm:cxn modelId="{387146D5-7D2D-42A2-BE84-A8F31E34C051}" type="presOf" srcId="{61668575-2EFF-47A3-A421-AAFFA7201613}" destId="{36CD4023-420F-46F1-BCBF-7E4087BF391C}" srcOrd="0" destOrd="0" presId="urn:microsoft.com/office/officeart/2005/8/layout/vList2"/>
    <dgm:cxn modelId="{AB3A6A60-1358-4A87-BF8F-86B225D90269}" type="presOf" srcId="{893F753F-E444-421E-A0F9-5AE31DB3860E}" destId="{B7A0BCFA-BAE1-4F95-A6E7-02C0F3743580}" srcOrd="0" destOrd="1" presId="urn:microsoft.com/office/officeart/2005/8/layout/vList2"/>
    <dgm:cxn modelId="{ACEB0F22-6CA5-40DB-AF18-D2D6729AD194}" type="presOf" srcId="{3F8E821A-3350-4F4E-B5B3-A4E9083BFEA0}" destId="{B7A0BCFA-BAE1-4F95-A6E7-02C0F3743580}" srcOrd="0" destOrd="0" presId="urn:microsoft.com/office/officeart/2005/8/layout/vList2"/>
    <dgm:cxn modelId="{589B0B00-7A8E-4F0F-98FC-44357EB46872}" type="presParOf" srcId="{36CD4023-420F-46F1-BCBF-7E4087BF391C}" destId="{787259FD-6844-4928-BFEA-DF01D207CA2E}" srcOrd="0" destOrd="0" presId="urn:microsoft.com/office/officeart/2005/8/layout/vList2"/>
    <dgm:cxn modelId="{54D19481-EA86-4370-BFFB-BB21F66EF719}" type="presParOf" srcId="{36CD4023-420F-46F1-BCBF-7E4087BF391C}" destId="{B7A0BCFA-BAE1-4F95-A6E7-02C0F3743580}" srcOrd="1" destOrd="0" presId="urn:microsoft.com/office/officeart/2005/8/layout/vList2"/>
    <dgm:cxn modelId="{FEDD90A9-FBF1-4F48-B56B-15444EE8C9B7}" type="presParOf" srcId="{36CD4023-420F-46F1-BCBF-7E4087BF391C}" destId="{60BC8613-9A17-4AC7-A222-2CB946DB126E}" srcOrd="2" destOrd="0" presId="urn:microsoft.com/office/officeart/2005/8/layout/vList2"/>
    <dgm:cxn modelId="{9516FC63-1617-43D6-9C7B-1C271244A6CC}" type="presParOf" srcId="{36CD4023-420F-46F1-BCBF-7E4087BF391C}" destId="{90F1FC90-AEF1-4E81-9AC7-FFBBB7E25648}" srcOrd="3"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2EAB9C-BBBA-498A-9009-16945F9EF5BF}">
      <dsp:nvSpPr>
        <dsp:cNvPr id="0" name=""/>
        <dsp:cNvSpPr/>
      </dsp:nvSpPr>
      <dsp:spPr>
        <a:xfrm>
          <a:off x="0" y="175"/>
          <a:ext cx="11419367" cy="457126"/>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ms-MY" sz="1600" kern="1200" dirty="0"/>
            <a:t>Agensi Kelayakan Malaysia (2018). Malaysia Qualifications Framework,</a:t>
          </a:r>
          <a:r>
            <a:rPr lang="ms-MY" sz="1600" i="1" kern="1200" dirty="0"/>
            <a:t>MQF Edisi Kedua.</a:t>
          </a:r>
          <a:r>
            <a:rPr lang="ms-MY" sz="1600" kern="1200" dirty="0"/>
            <a:t> Petaling Jaya: Agensi Kelayakan Malaysia.</a:t>
          </a:r>
          <a:endParaRPr lang="en-US" sz="1600" kern="1200" dirty="0"/>
        </a:p>
      </dsp:txBody>
      <dsp:txXfrm>
        <a:off x="22315" y="22490"/>
        <a:ext cx="11374737" cy="412496"/>
      </dsp:txXfrm>
    </dsp:sp>
    <dsp:sp modelId="{19727ACC-5E26-4DED-A8B0-6344C58EB176}">
      <dsp:nvSpPr>
        <dsp:cNvPr id="0" name=""/>
        <dsp:cNvSpPr/>
      </dsp:nvSpPr>
      <dsp:spPr>
        <a:xfrm>
          <a:off x="0" y="467596"/>
          <a:ext cx="11419367" cy="457126"/>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ms-MY" sz="1600" kern="1200" dirty="0"/>
            <a:t>Code of Practice for Programme Acreditation (COPPA) Edisi 2</a:t>
          </a:r>
          <a:endParaRPr lang="en-US" sz="1600" kern="1200" dirty="0"/>
        </a:p>
      </dsp:txBody>
      <dsp:txXfrm>
        <a:off x="22315" y="489911"/>
        <a:ext cx="11374737" cy="412496"/>
      </dsp:txXfrm>
    </dsp:sp>
    <dsp:sp modelId="{DBF2EFA3-52BA-447F-9259-BC1DF03D85C8}">
      <dsp:nvSpPr>
        <dsp:cNvPr id="0" name=""/>
        <dsp:cNvSpPr/>
      </dsp:nvSpPr>
      <dsp:spPr>
        <a:xfrm>
          <a:off x="0" y="935016"/>
          <a:ext cx="11419367" cy="457126"/>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ms-MY" sz="1600" kern="1200"/>
            <a:t>Kementerian Pengajian Tinggi (2010). </a:t>
          </a:r>
          <a:r>
            <a:rPr lang="ms-MY" sz="1600" i="1" kern="1200"/>
            <a:t>National Education Code Manual.</a:t>
          </a:r>
          <a:r>
            <a:rPr lang="ms-MY" sz="1600" kern="1200"/>
            <a:t> Putrajaya: Kementerian Pengajian Tinggi.</a:t>
          </a:r>
          <a:endParaRPr lang="en-US" sz="1600" kern="1200"/>
        </a:p>
      </dsp:txBody>
      <dsp:txXfrm>
        <a:off x="22315" y="957331"/>
        <a:ext cx="11374737" cy="412496"/>
      </dsp:txXfrm>
    </dsp:sp>
    <dsp:sp modelId="{4A729F69-23CD-427E-ADA5-F3E1372DBD01}">
      <dsp:nvSpPr>
        <dsp:cNvPr id="0" name=""/>
        <dsp:cNvSpPr/>
      </dsp:nvSpPr>
      <dsp:spPr>
        <a:xfrm>
          <a:off x="0" y="1402437"/>
          <a:ext cx="11419367" cy="457126"/>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ms-MY" sz="1600" kern="1200"/>
            <a:t>Jabatan Pendidikan Tinggi (2016). </a:t>
          </a:r>
          <a:r>
            <a:rPr lang="ms-MY" sz="1600" i="1" kern="1200"/>
            <a:t>Garis Panduan Mata Pelajaran Umum (MPU) Edisi Kedua.</a:t>
          </a:r>
          <a:r>
            <a:rPr lang="ms-MY" sz="1600" kern="1200"/>
            <a:t> Putrajaya: Jabatan Pendidikan Tinggi.</a:t>
          </a:r>
          <a:endParaRPr lang="en-US" sz="1600" kern="1200"/>
        </a:p>
      </dsp:txBody>
      <dsp:txXfrm>
        <a:off x="22315" y="1424752"/>
        <a:ext cx="11374737" cy="412496"/>
      </dsp:txXfrm>
    </dsp:sp>
    <dsp:sp modelId="{D80D117B-20DC-41C8-A54D-659D2C2B5BD7}">
      <dsp:nvSpPr>
        <dsp:cNvPr id="0" name=""/>
        <dsp:cNvSpPr/>
      </dsp:nvSpPr>
      <dsp:spPr>
        <a:xfrm>
          <a:off x="0" y="1869858"/>
          <a:ext cx="11419367" cy="457126"/>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ms-MY" sz="1600" kern="1200"/>
            <a:t>Dasar Jaminan Kualiti Pendidikan Tinggi MQA dan JKPT, KPM (PT)</a:t>
          </a:r>
          <a:endParaRPr lang="en-US" sz="1600" kern="1200"/>
        </a:p>
      </dsp:txBody>
      <dsp:txXfrm>
        <a:off x="22315" y="1892173"/>
        <a:ext cx="11374737" cy="412496"/>
      </dsp:txXfrm>
    </dsp:sp>
    <dsp:sp modelId="{BBE4FA25-FD2A-4E28-9B3B-4B3E94219204}">
      <dsp:nvSpPr>
        <dsp:cNvPr id="0" name=""/>
        <dsp:cNvSpPr/>
      </dsp:nvSpPr>
      <dsp:spPr>
        <a:xfrm>
          <a:off x="0" y="2337279"/>
          <a:ext cx="11419367" cy="457126"/>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ms-MY" sz="1600" kern="1200"/>
            <a:t>Standard Program MQA</a:t>
          </a:r>
          <a:endParaRPr lang="en-US" sz="1600" kern="1200"/>
        </a:p>
      </dsp:txBody>
      <dsp:txXfrm>
        <a:off x="22315" y="2359594"/>
        <a:ext cx="11374737" cy="412496"/>
      </dsp:txXfrm>
    </dsp:sp>
    <dsp:sp modelId="{B59952F4-B050-4D7B-BCC1-3A21885429D8}">
      <dsp:nvSpPr>
        <dsp:cNvPr id="0" name=""/>
        <dsp:cNvSpPr/>
      </dsp:nvSpPr>
      <dsp:spPr>
        <a:xfrm>
          <a:off x="0" y="2804699"/>
          <a:ext cx="11419367" cy="457126"/>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ms-MY" sz="1600" kern="1200"/>
            <a:t>Manual Badan Profesional</a:t>
          </a:r>
          <a:endParaRPr lang="en-US" sz="1600" kern="1200"/>
        </a:p>
      </dsp:txBody>
      <dsp:txXfrm>
        <a:off x="22315" y="2827014"/>
        <a:ext cx="11374737" cy="412496"/>
      </dsp:txXfrm>
    </dsp:sp>
    <dsp:sp modelId="{EB59F83D-029A-4061-B926-7B72E6BA2D68}">
      <dsp:nvSpPr>
        <dsp:cNvPr id="0" name=""/>
        <dsp:cNvSpPr/>
      </dsp:nvSpPr>
      <dsp:spPr>
        <a:xfrm>
          <a:off x="0" y="3272120"/>
          <a:ext cx="11419367" cy="457126"/>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ms-MY" sz="1600" kern="1200"/>
            <a:t>Surat Pekeliling, Makluman JKPT, KPM (PT) dan MQA</a:t>
          </a:r>
          <a:endParaRPr lang="en-US" sz="1600" kern="1200"/>
        </a:p>
      </dsp:txBody>
      <dsp:txXfrm>
        <a:off x="22315" y="3294435"/>
        <a:ext cx="11374737" cy="412496"/>
      </dsp:txXfrm>
    </dsp:sp>
    <dsp:sp modelId="{C6687571-B315-4EE8-A513-041602E55884}">
      <dsp:nvSpPr>
        <dsp:cNvPr id="0" name=""/>
        <dsp:cNvSpPr/>
      </dsp:nvSpPr>
      <dsp:spPr>
        <a:xfrm>
          <a:off x="0" y="3739541"/>
          <a:ext cx="11419367" cy="457126"/>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ms-MY" sz="1600" kern="1200"/>
            <a:t>Surat Pekeliling, Makluman dan Advisory Note MQA </a:t>
          </a:r>
          <a:endParaRPr lang="en-US" sz="1600" kern="1200"/>
        </a:p>
      </dsp:txBody>
      <dsp:txXfrm>
        <a:off x="22315" y="3761856"/>
        <a:ext cx="11374737" cy="412496"/>
      </dsp:txXfrm>
    </dsp:sp>
    <dsp:sp modelId="{5ACAB0EC-98F7-49A5-888B-512B76B11DBE}">
      <dsp:nvSpPr>
        <dsp:cNvPr id="0" name=""/>
        <dsp:cNvSpPr/>
      </dsp:nvSpPr>
      <dsp:spPr>
        <a:xfrm>
          <a:off x="0" y="4206961"/>
          <a:ext cx="11419367" cy="457126"/>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ms-MY" sz="1600" kern="1200"/>
            <a:t>Garis-garis Panduan Amalan Baik MQA </a:t>
          </a:r>
          <a:endParaRPr lang="en-US" sz="1600" kern="1200"/>
        </a:p>
      </dsp:txBody>
      <dsp:txXfrm>
        <a:off x="22315" y="4229276"/>
        <a:ext cx="11374737" cy="412496"/>
      </dsp:txXfrm>
    </dsp:sp>
    <dsp:sp modelId="{FFE175F3-16EF-42EF-9BFE-B4CDF12537CB}">
      <dsp:nvSpPr>
        <dsp:cNvPr id="0" name=""/>
        <dsp:cNvSpPr/>
      </dsp:nvSpPr>
      <dsp:spPr>
        <a:xfrm>
          <a:off x="0" y="4674382"/>
          <a:ext cx="11419367" cy="457126"/>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ms-MY" sz="1600" kern="1200"/>
            <a:t>Universiti Putra Malaysia (2015</a:t>
          </a:r>
          <a:r>
            <a:rPr lang="ms-MY" sz="1600" i="1" kern="1200"/>
            <a:t>). Guideline for The Implementation of High-Impact Educational Practices in the Curriculum (HIEPS).</a:t>
          </a:r>
          <a:r>
            <a:rPr lang="ms-MY" sz="1600" kern="1200"/>
            <a:t> Serdang: Malaysian Higher Education Teaching and Learning Council (MAGNETIC).</a:t>
          </a:r>
          <a:endParaRPr lang="en-US" sz="1600" kern="1200"/>
        </a:p>
      </dsp:txBody>
      <dsp:txXfrm>
        <a:off x="22315" y="4696697"/>
        <a:ext cx="11374737" cy="41249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E9CE79-C6A0-416F-B8E0-3AFA70A295D9}">
      <dsp:nvSpPr>
        <dsp:cNvPr id="0" name=""/>
        <dsp:cNvSpPr/>
      </dsp:nvSpPr>
      <dsp:spPr>
        <a:xfrm rot="16200000">
          <a:off x="3126913" y="-3126913"/>
          <a:ext cx="4688846" cy="10942674"/>
        </a:xfrm>
        <a:prstGeom prst="flowChartManualOperation">
          <a:avLst/>
        </a:prstGeom>
        <a:solidFill>
          <a:schemeClr val="lt1">
            <a:hueOff val="0"/>
            <a:satOff val="0"/>
            <a:lumOff val="0"/>
            <a:alphaOff val="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52400" tIns="0" rIns="150813" bIns="0" numCol="1" spcCol="1270" anchor="t" anchorCtr="0">
          <a:noAutofit/>
        </a:bodyPr>
        <a:lstStyle/>
        <a:p>
          <a:pPr lvl="0" algn="l" defTabSz="1066800">
            <a:lnSpc>
              <a:spcPct val="90000"/>
            </a:lnSpc>
            <a:spcBef>
              <a:spcPct val="0"/>
            </a:spcBef>
            <a:spcAft>
              <a:spcPct val="35000"/>
            </a:spcAft>
          </a:pPr>
          <a:r>
            <a:rPr lang="ms-MY" sz="2400" b="1" kern="1200" dirty="0"/>
            <a:t>10. JUMUD, BEKU, LUPUS DAN PENAWARAN SEMULA PROGRAM</a:t>
          </a:r>
          <a:endParaRPr lang="en-US" sz="2400" b="1" kern="1200" dirty="0"/>
        </a:p>
        <a:p>
          <a:pPr marL="171450" lvl="1" indent="-171450" algn="l" defTabSz="844550">
            <a:lnSpc>
              <a:spcPct val="90000"/>
            </a:lnSpc>
            <a:spcBef>
              <a:spcPct val="0"/>
            </a:spcBef>
            <a:spcAft>
              <a:spcPct val="15000"/>
            </a:spcAft>
            <a:buChar char="••"/>
          </a:pPr>
          <a:r>
            <a:rPr lang="ms-MY" sz="1900" kern="1200" dirty="0"/>
            <a:t>Mekanisme memastikan program akademik sedia ada kekal relevan dan mampu berdaya saing</a:t>
          </a:r>
          <a:endParaRPr lang="en-US" sz="1900" kern="1200" dirty="0"/>
        </a:p>
        <a:p>
          <a:pPr marL="171450" lvl="1" indent="-171450" algn="l" defTabSz="844550">
            <a:lnSpc>
              <a:spcPct val="90000"/>
            </a:lnSpc>
            <a:spcBef>
              <a:spcPct val="0"/>
            </a:spcBef>
            <a:spcAft>
              <a:spcPct val="15000"/>
            </a:spcAft>
            <a:buChar char="••"/>
          </a:pPr>
          <a:r>
            <a:rPr lang="ms-MY" sz="1900" kern="1200" dirty="0"/>
            <a:t>Kelestarian program dalam tempoh yang lama untuk melahirkan graduan yang seimbang dan holistik.</a:t>
          </a:r>
          <a:endParaRPr lang="en-US" sz="1900" kern="1200" dirty="0"/>
        </a:p>
        <a:p>
          <a:pPr marL="171450" lvl="1" indent="-171450" algn="l" defTabSz="844550">
            <a:lnSpc>
              <a:spcPct val="90000"/>
            </a:lnSpc>
            <a:spcBef>
              <a:spcPct val="0"/>
            </a:spcBef>
            <a:spcAft>
              <a:spcPct val="15000"/>
            </a:spcAft>
            <a:buChar char="••"/>
          </a:pPr>
          <a:r>
            <a:rPr lang="ms-MY" sz="1900" kern="1200" dirty="0"/>
            <a:t>Mengenal pasti keperluan program akademik di peringkat nasional dan antarabangsa melalui data permintaan guna tenaga kerja, perkembangan pengetahuan dan sebarang perubahan baharu dalam bidang tertentu. </a:t>
          </a:r>
          <a:endParaRPr lang="en-US" sz="1900" kern="1200" dirty="0"/>
        </a:p>
        <a:p>
          <a:pPr marL="171450" lvl="1" indent="-171450" algn="l" defTabSz="844550">
            <a:lnSpc>
              <a:spcPct val="90000"/>
            </a:lnSpc>
            <a:spcBef>
              <a:spcPct val="0"/>
            </a:spcBef>
            <a:spcAft>
              <a:spcPct val="15000"/>
            </a:spcAft>
            <a:buChar char="••"/>
          </a:pPr>
          <a:r>
            <a:rPr lang="ms-MY" sz="1900" kern="1200" dirty="0"/>
            <a:t>UA boleh membangunkan atau memilih kriteria dan prosedur sendiri bagi menambah baik daya saing dan kelestarian sesuatu program akademik.</a:t>
          </a:r>
          <a:endParaRPr lang="en-US" sz="1900" kern="1200" dirty="0"/>
        </a:p>
      </dsp:txBody>
      <dsp:txXfrm rot="5400000">
        <a:off x="-1" y="937770"/>
        <a:ext cx="10942674" cy="281330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8AD633-3C20-419B-AAE8-328748D6637E}">
      <dsp:nvSpPr>
        <dsp:cNvPr id="0" name=""/>
        <dsp:cNvSpPr/>
      </dsp:nvSpPr>
      <dsp:spPr>
        <a:xfrm rot="5400000">
          <a:off x="613790" y="1897759"/>
          <a:ext cx="2979411" cy="353332"/>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A163532E-8417-4F61-8AD9-BC4D7AA5E8EA}">
      <dsp:nvSpPr>
        <dsp:cNvPr id="0" name=""/>
        <dsp:cNvSpPr/>
      </dsp:nvSpPr>
      <dsp:spPr>
        <a:xfrm>
          <a:off x="1312309" y="3456"/>
          <a:ext cx="3925921" cy="2355552"/>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ms-MY" sz="1400" b="1" kern="1200" dirty="0"/>
            <a:t>JUMUD </a:t>
          </a:r>
        </a:p>
        <a:p>
          <a:pPr lvl="0" algn="ctr" defTabSz="622300">
            <a:lnSpc>
              <a:spcPct val="90000"/>
            </a:lnSpc>
            <a:spcBef>
              <a:spcPct val="0"/>
            </a:spcBef>
            <a:spcAft>
              <a:spcPct val="35000"/>
            </a:spcAft>
          </a:pPr>
          <a:r>
            <a:rPr lang="ms-MY" sz="1300" kern="1200" dirty="0"/>
            <a:t>Status program pengajian yang tidak menerima pengambilan kohort pelajar baharu tetapi masih mempunyai kohort yang sedang dalam pengajian. Tempoh penjumudan bermula apabila tiada pengambilan baharu untuk program itu dan tamat apabila kohort terakhir tamat pengajian. </a:t>
          </a:r>
        </a:p>
        <a:p>
          <a:pPr lvl="0" algn="ctr" defTabSz="622300">
            <a:lnSpc>
              <a:spcPct val="90000"/>
            </a:lnSpc>
            <a:spcBef>
              <a:spcPct val="0"/>
            </a:spcBef>
            <a:spcAft>
              <a:spcPct val="35000"/>
            </a:spcAft>
          </a:pPr>
          <a:r>
            <a:rPr lang="ms-MY" sz="1300" kern="1200" dirty="0"/>
            <a:t>Setelah masa penjumudan tamat, program pengajian tersebut boleh dibekukan selama maksimum dua (2) tahun atau dilupuskan terus.</a:t>
          </a:r>
          <a:endParaRPr lang="en-US" sz="1300" kern="1200" dirty="0"/>
        </a:p>
      </dsp:txBody>
      <dsp:txXfrm>
        <a:off x="1381301" y="72448"/>
        <a:ext cx="3787937" cy="2217568"/>
      </dsp:txXfrm>
    </dsp:sp>
    <dsp:sp modelId="{A1AB0234-917C-4552-A218-27DEE602C024}">
      <dsp:nvSpPr>
        <dsp:cNvPr id="0" name=""/>
        <dsp:cNvSpPr/>
      </dsp:nvSpPr>
      <dsp:spPr>
        <a:xfrm rot="27007">
          <a:off x="2103416" y="3420439"/>
          <a:ext cx="5215632" cy="353332"/>
        </a:xfrm>
        <a:prstGeom prst="rect">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D5569623-56E4-457F-A3BB-2626F27899B2}">
      <dsp:nvSpPr>
        <dsp:cNvPr id="0" name=""/>
        <dsp:cNvSpPr/>
      </dsp:nvSpPr>
      <dsp:spPr>
        <a:xfrm>
          <a:off x="1312309" y="2947897"/>
          <a:ext cx="3925921" cy="2449986"/>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ms-MY" sz="1400" b="1" kern="1200" dirty="0"/>
            <a:t>BEKU </a:t>
          </a:r>
        </a:p>
        <a:p>
          <a:pPr lvl="0" algn="ctr" defTabSz="622300">
            <a:lnSpc>
              <a:spcPct val="90000"/>
            </a:lnSpc>
            <a:spcBef>
              <a:spcPct val="0"/>
            </a:spcBef>
            <a:spcAft>
              <a:spcPct val="35000"/>
            </a:spcAft>
          </a:pPr>
          <a:r>
            <a:rPr lang="ms-MY" sz="1300" kern="1200" dirty="0"/>
            <a:t>Status program pengajian yang tidak ditawarkan untuk sesuatu tempoh tertentu selepas tamat tempoh penjumudannya. </a:t>
          </a:r>
        </a:p>
        <a:p>
          <a:pPr lvl="0" algn="ctr" defTabSz="622300">
            <a:lnSpc>
              <a:spcPct val="90000"/>
            </a:lnSpc>
            <a:spcBef>
              <a:spcPct val="0"/>
            </a:spcBef>
            <a:spcAft>
              <a:spcPct val="35000"/>
            </a:spcAft>
          </a:pPr>
          <a:r>
            <a:rPr lang="ms-MY" sz="1300" kern="1200" dirty="0"/>
            <a:t>Tempoh maksimum program boleh dibekukan ialah dua (2) tahun. </a:t>
          </a:r>
        </a:p>
        <a:p>
          <a:pPr lvl="0" algn="ctr" defTabSz="622300">
            <a:lnSpc>
              <a:spcPct val="90000"/>
            </a:lnSpc>
            <a:spcBef>
              <a:spcPct val="0"/>
            </a:spcBef>
            <a:spcAft>
              <a:spcPct val="35000"/>
            </a:spcAft>
          </a:pPr>
          <a:r>
            <a:rPr lang="ms-MY" sz="1300" kern="1200" dirty="0"/>
            <a:t>Selepas tempoh tersebut, program tersebut boleh dibuka semula untuk penawaran atau dilupuskan terus. Walau bagaimanapun, selepas dua (2) tahun, sekiranya program tersebut masih mempunyai pelajar tercicir, tempoh pembekuannya boleh dilanjutkan sehingga pelajar tersebut menamatkan pengajiannya.</a:t>
          </a:r>
          <a:endParaRPr lang="en-US" sz="1300" kern="1200" dirty="0"/>
        </a:p>
      </dsp:txBody>
      <dsp:txXfrm>
        <a:off x="1384067" y="3019655"/>
        <a:ext cx="3782405" cy="2306470"/>
      </dsp:txXfrm>
    </dsp:sp>
    <dsp:sp modelId="{C9EEE542-F925-4DC1-BD67-2C16DFDFBB89}">
      <dsp:nvSpPr>
        <dsp:cNvPr id="0" name=""/>
        <dsp:cNvSpPr/>
      </dsp:nvSpPr>
      <dsp:spPr>
        <a:xfrm>
          <a:off x="6533784" y="3042331"/>
          <a:ext cx="3925921" cy="2355552"/>
        </a:xfrm>
        <a:prstGeom prst="roundRect">
          <a:avLst>
            <a:gd name="adj" fmla="val 10000"/>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ms-MY" sz="1400" b="1" kern="1200" dirty="0"/>
            <a:t>LUPUS</a:t>
          </a:r>
          <a:r>
            <a:rPr lang="ms-MY" sz="1400" kern="1200" dirty="0"/>
            <a:t> </a:t>
          </a:r>
        </a:p>
        <a:p>
          <a:pPr lvl="0" algn="ctr" defTabSz="622300">
            <a:lnSpc>
              <a:spcPct val="90000"/>
            </a:lnSpc>
            <a:spcBef>
              <a:spcPct val="0"/>
            </a:spcBef>
            <a:spcAft>
              <a:spcPct val="35000"/>
            </a:spcAft>
          </a:pPr>
          <a:r>
            <a:rPr lang="ms-MY" sz="1600" kern="1200" dirty="0"/>
            <a:t>Status program pengajian yang tidak akan ditawarkan lagi dan akan dimansuhkan terus</a:t>
          </a:r>
          <a:r>
            <a:rPr lang="ms-MY" sz="1600" b="1" kern="1200" dirty="0"/>
            <a:t> </a:t>
          </a:r>
          <a:r>
            <a:rPr lang="ms-MY" sz="1600" kern="1200" dirty="0"/>
            <a:t>daripada senarai program yang diluluskan oleh JKPT. </a:t>
          </a:r>
        </a:p>
        <a:p>
          <a:pPr lvl="0" algn="ctr" defTabSz="622300">
            <a:lnSpc>
              <a:spcPct val="90000"/>
            </a:lnSpc>
            <a:spcBef>
              <a:spcPct val="0"/>
            </a:spcBef>
            <a:spcAft>
              <a:spcPct val="35000"/>
            </a:spcAft>
          </a:pPr>
          <a:r>
            <a:rPr lang="ms-MY" sz="1600" kern="1200" dirty="0"/>
            <a:t>Daftar Kelayakan Malaysia (MQR) akan merekodkan tarikh tamat penawaran program dan sijil akreditasi program akan dipulangkan kepada MQA.</a:t>
          </a:r>
          <a:endParaRPr lang="en-US" sz="1600" kern="1200" dirty="0"/>
        </a:p>
      </dsp:txBody>
      <dsp:txXfrm>
        <a:off x="6602776" y="3111323"/>
        <a:ext cx="3787937" cy="221756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532730-82C0-4847-8E30-74390E3C915B}">
      <dsp:nvSpPr>
        <dsp:cNvPr id="0" name=""/>
        <dsp:cNvSpPr/>
      </dsp:nvSpPr>
      <dsp:spPr>
        <a:xfrm>
          <a:off x="2045612" y="356434"/>
          <a:ext cx="6703695" cy="2094904"/>
        </a:xfrm>
        <a:prstGeom prst="rect">
          <a:avLst/>
        </a:prstGeom>
        <a:solidFill>
          <a:schemeClr val="accent2">
            <a:alpha val="40000"/>
            <a:tint val="40000"/>
            <a:hueOff val="0"/>
            <a:satOff val="0"/>
            <a:lumOff val="0"/>
            <a:alphaOff val="0"/>
          </a:schemeClr>
        </a:solidFill>
        <a:ln w="635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rgbClr r="0" g="0" b="0"/>
        </a:lnRef>
        <a:fillRef idx="1">
          <a:scrgbClr r="0" g="0" b="0"/>
        </a:fillRef>
        <a:effectRef idx="0">
          <a:scrgbClr r="0" g="0" b="0"/>
        </a:effectRef>
        <a:fontRef idx="minor"/>
      </dsp:style>
      <dsp:txBody>
        <a:bodyPr spcFirstLastPara="0" vert="horz" wrap="square" lIns="1418949" tIns="76200" rIns="76200" bIns="76200" numCol="1" spcCol="1270" anchor="ctr" anchorCtr="0">
          <a:noAutofit/>
        </a:bodyPr>
        <a:lstStyle/>
        <a:p>
          <a:pPr lvl="0" algn="just" defTabSz="889000">
            <a:lnSpc>
              <a:spcPct val="90000"/>
            </a:lnSpc>
            <a:spcBef>
              <a:spcPct val="0"/>
            </a:spcBef>
            <a:spcAft>
              <a:spcPct val="35000"/>
            </a:spcAft>
          </a:pPr>
          <a:r>
            <a:rPr lang="ms-MY" sz="2000" kern="1200" dirty="0"/>
            <a:t>Setiap UA perlu mempunyai mekanisme melaksanakan prosedur semakan kurikulum yang boleh diguna pakai dalam semua peringkat tahap pengajian dari peringkat prasiswazah hingga ke peringkat pascasiswazah secara kerja kursus, penyelidikan, mod campuran dan mod industri. </a:t>
          </a:r>
          <a:endParaRPr lang="en-US" sz="2000" kern="1200" dirty="0"/>
        </a:p>
      </dsp:txBody>
      <dsp:txXfrm>
        <a:off x="2045612" y="356434"/>
        <a:ext cx="6703695" cy="2094904"/>
      </dsp:txXfrm>
    </dsp:sp>
    <dsp:sp modelId="{C4D3D159-2759-427F-B687-2818CEC54825}">
      <dsp:nvSpPr>
        <dsp:cNvPr id="0" name=""/>
        <dsp:cNvSpPr/>
      </dsp:nvSpPr>
      <dsp:spPr>
        <a:xfrm>
          <a:off x="1766292" y="53837"/>
          <a:ext cx="1466433" cy="2199649"/>
        </a:xfrm>
        <a:prstGeom prst="rect">
          <a:avLst/>
        </a:prstGeom>
        <a:solidFill>
          <a:schemeClr val="accent2">
            <a:tint val="40000"/>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sp>
    <dsp:sp modelId="{A018D4F8-DFD4-412B-8074-4F31F5F357AC}">
      <dsp:nvSpPr>
        <dsp:cNvPr id="0" name=""/>
        <dsp:cNvSpPr/>
      </dsp:nvSpPr>
      <dsp:spPr>
        <a:xfrm>
          <a:off x="2045612" y="2993686"/>
          <a:ext cx="6703695" cy="2094904"/>
        </a:xfrm>
        <a:prstGeom prst="rect">
          <a:avLst/>
        </a:prstGeom>
        <a:solidFill>
          <a:schemeClr val="accent2">
            <a:alpha val="40000"/>
            <a:tint val="40000"/>
            <a:hueOff val="0"/>
            <a:satOff val="0"/>
            <a:lumOff val="0"/>
            <a:alphaOff val="0"/>
          </a:schemeClr>
        </a:solidFill>
        <a:ln w="635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rgbClr r="0" g="0" b="0"/>
        </a:lnRef>
        <a:fillRef idx="1">
          <a:scrgbClr r="0" g="0" b="0"/>
        </a:fillRef>
        <a:effectRef idx="0">
          <a:scrgbClr r="0" g="0" b="0"/>
        </a:effectRef>
        <a:fontRef idx="minor"/>
      </dsp:style>
      <dsp:txBody>
        <a:bodyPr spcFirstLastPara="0" vert="horz" wrap="square" lIns="1418949" tIns="76200" rIns="76200" bIns="76200" numCol="1" spcCol="1270" anchor="ctr" anchorCtr="0">
          <a:noAutofit/>
        </a:bodyPr>
        <a:lstStyle/>
        <a:p>
          <a:pPr lvl="0" algn="just" defTabSz="889000">
            <a:lnSpc>
              <a:spcPct val="90000"/>
            </a:lnSpc>
            <a:spcBef>
              <a:spcPct val="0"/>
            </a:spcBef>
            <a:spcAft>
              <a:spcPct val="35000"/>
            </a:spcAft>
          </a:pPr>
          <a:r>
            <a:rPr lang="ms-MY" sz="2000" kern="1200" dirty="0"/>
            <a:t>Jawatankuasa semakan kurikulum perlu dibentuk. Terdiri dalam kalangan pakar bidang yang berbeza pengalaman dan pendedahan industri supaya kurikulum boleh dilihat secara lebih komprehensif. </a:t>
          </a:r>
          <a:endParaRPr lang="en-US" sz="2000" kern="1200" dirty="0"/>
        </a:p>
      </dsp:txBody>
      <dsp:txXfrm>
        <a:off x="2045612" y="2993686"/>
        <a:ext cx="6703695" cy="2094904"/>
      </dsp:txXfrm>
    </dsp:sp>
    <dsp:sp modelId="{05B9B4FA-9B7D-49B0-B5E1-63156B0CF52F}">
      <dsp:nvSpPr>
        <dsp:cNvPr id="0" name=""/>
        <dsp:cNvSpPr/>
      </dsp:nvSpPr>
      <dsp:spPr>
        <a:xfrm>
          <a:off x="1766292" y="2691089"/>
          <a:ext cx="1466433" cy="2199649"/>
        </a:xfrm>
        <a:prstGeom prst="rect">
          <a:avLst/>
        </a:prstGeom>
        <a:solidFill>
          <a:schemeClr val="accent2">
            <a:tint val="40000"/>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321A1E-E1C7-4EB1-B7AD-AF0C80A1094B}">
      <dsp:nvSpPr>
        <dsp:cNvPr id="0" name=""/>
        <dsp:cNvSpPr/>
      </dsp:nvSpPr>
      <dsp:spPr>
        <a:xfrm>
          <a:off x="51" y="33792"/>
          <a:ext cx="4913783" cy="1872000"/>
        </a:xfrm>
        <a:prstGeom prst="rect">
          <a:avLst/>
        </a:prstGeom>
        <a:solidFill>
          <a:schemeClr val="accent2">
            <a:lumMod val="40000"/>
            <a:lumOff val="6000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ms-MY" sz="2000" b="1" kern="1200" dirty="0"/>
            <a:t>1. Kesesuaian Nama Program </a:t>
          </a:r>
          <a:r>
            <a:rPr lang="ms-MY" sz="1800" b="1" kern="1200" dirty="0"/>
            <a:t> </a:t>
          </a:r>
          <a:endParaRPr lang="en-US" sz="1800" kern="1200" dirty="0"/>
        </a:p>
      </dsp:txBody>
      <dsp:txXfrm>
        <a:off x="51" y="33792"/>
        <a:ext cx="4913783" cy="1872000"/>
      </dsp:txXfrm>
    </dsp:sp>
    <dsp:sp modelId="{38FFA91B-E225-4602-8F96-BD2A720F5B0E}">
      <dsp:nvSpPr>
        <dsp:cNvPr id="0" name=""/>
        <dsp:cNvSpPr/>
      </dsp:nvSpPr>
      <dsp:spPr>
        <a:xfrm>
          <a:off x="51" y="1905792"/>
          <a:ext cx="4913783" cy="2944012"/>
        </a:xfrm>
        <a:prstGeom prst="rect">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ms-MY" sz="2000" kern="1200" dirty="0"/>
            <a:t>Nama program akademik boleh dilihat dari aspek mengikut trend semasa dan kefahaman gambaran/anggapan pemegang taruh terhadap nama program yang ditawarkan. </a:t>
          </a:r>
          <a:endParaRPr lang="en-US" sz="2000" kern="1200" dirty="0"/>
        </a:p>
        <a:p>
          <a:pPr marL="228600" lvl="1" indent="-228600" algn="l" defTabSz="889000">
            <a:lnSpc>
              <a:spcPct val="90000"/>
            </a:lnSpc>
            <a:spcBef>
              <a:spcPct val="0"/>
            </a:spcBef>
            <a:spcAft>
              <a:spcPct val="15000"/>
            </a:spcAft>
            <a:buChar char="••"/>
          </a:pPr>
          <a:r>
            <a:rPr lang="ms-MY" sz="2000" kern="1200" dirty="0"/>
            <a:t>Kefahaman pemegang taruh terhadap </a:t>
          </a:r>
          <a:r>
            <a:rPr lang="ms-MY" sz="2000" i="1" kern="1200" dirty="0"/>
            <a:t>niche</a:t>
          </a:r>
          <a:r>
            <a:rPr lang="ms-MY" sz="2000" kern="1200" dirty="0"/>
            <a:t> program berdasarkan nama program tersebut. </a:t>
          </a:r>
          <a:endParaRPr lang="en-US" sz="2000" kern="1200" dirty="0"/>
        </a:p>
      </dsp:txBody>
      <dsp:txXfrm>
        <a:off x="51" y="1905792"/>
        <a:ext cx="4913783" cy="2944012"/>
      </dsp:txXfrm>
    </dsp:sp>
    <dsp:sp modelId="{EED198E8-9484-419E-8EDD-7BF8A91CC475}">
      <dsp:nvSpPr>
        <dsp:cNvPr id="0" name=""/>
        <dsp:cNvSpPr/>
      </dsp:nvSpPr>
      <dsp:spPr>
        <a:xfrm>
          <a:off x="5601764" y="33792"/>
          <a:ext cx="4913783" cy="1872000"/>
        </a:xfrm>
        <a:prstGeom prst="rect">
          <a:avLst/>
        </a:prstGeom>
        <a:solidFill>
          <a:schemeClr val="accent2">
            <a:lumMod val="40000"/>
            <a:lumOff val="6000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ms-MY" sz="2000" b="1" kern="1200" dirty="0"/>
            <a:t>2. Tempoh Pengajian Program</a:t>
          </a:r>
          <a:endParaRPr lang="en-US" sz="2000" kern="1200" dirty="0"/>
        </a:p>
      </dsp:txBody>
      <dsp:txXfrm>
        <a:off x="5601764" y="33792"/>
        <a:ext cx="4913783" cy="1872000"/>
      </dsp:txXfrm>
    </dsp:sp>
    <dsp:sp modelId="{A7F6A4DE-6481-4B60-9647-A5BCD257E881}">
      <dsp:nvSpPr>
        <dsp:cNvPr id="0" name=""/>
        <dsp:cNvSpPr/>
      </dsp:nvSpPr>
      <dsp:spPr>
        <a:xfrm>
          <a:off x="5601764" y="1905792"/>
          <a:ext cx="4913783" cy="2944012"/>
        </a:xfrm>
        <a:prstGeom prst="rect">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ms-MY" sz="2000" kern="1200" dirty="0"/>
            <a:t>Data GOT boleh dijadikan asas kepada mengkaji semula tempoh pengajian. </a:t>
          </a:r>
          <a:endParaRPr lang="en-MY" sz="2000" kern="1200" dirty="0"/>
        </a:p>
        <a:p>
          <a:pPr marL="228600" lvl="1" indent="-228600" algn="l" defTabSz="889000">
            <a:lnSpc>
              <a:spcPct val="90000"/>
            </a:lnSpc>
            <a:spcBef>
              <a:spcPct val="0"/>
            </a:spcBef>
            <a:spcAft>
              <a:spcPct val="15000"/>
            </a:spcAft>
            <a:buChar char="••"/>
          </a:pPr>
          <a:r>
            <a:rPr lang="ms-MY" sz="2000" kern="1200" dirty="0"/>
            <a:t>Keperluan mengadakan latihan industri/klinikal/praktikal selama satu (1) semester, satu (1) tahun atau lebih bagi meningkatkan kemahiran pelajar dalam bidang tertentu.</a:t>
          </a:r>
          <a:endParaRPr lang="en-MY" sz="2000" kern="1200" dirty="0"/>
        </a:p>
        <a:p>
          <a:pPr marL="228600" lvl="1" indent="-228600" algn="l" defTabSz="889000">
            <a:lnSpc>
              <a:spcPct val="90000"/>
            </a:lnSpc>
            <a:spcBef>
              <a:spcPct val="0"/>
            </a:spcBef>
            <a:spcAft>
              <a:spcPct val="15000"/>
            </a:spcAft>
            <a:buChar char="••"/>
          </a:pPr>
          <a:r>
            <a:rPr lang="ms-MY" sz="2000" kern="1200" dirty="0"/>
            <a:t>tidak membebankan pelajar dan kualiti program akademik terjamin</a:t>
          </a:r>
          <a:r>
            <a:rPr lang="ms-MY" sz="2200" kern="1200" dirty="0"/>
            <a:t>.</a:t>
          </a:r>
          <a:endParaRPr lang="en-MY" sz="2200" kern="1200" dirty="0"/>
        </a:p>
      </dsp:txBody>
      <dsp:txXfrm>
        <a:off x="5601764" y="1905792"/>
        <a:ext cx="4913783" cy="294401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2018F4-F39A-4797-AD47-4E874B9086E2}">
      <dsp:nvSpPr>
        <dsp:cNvPr id="0" name=""/>
        <dsp:cNvSpPr/>
      </dsp:nvSpPr>
      <dsp:spPr>
        <a:xfrm>
          <a:off x="0" y="308336"/>
          <a:ext cx="10515600" cy="835379"/>
        </a:xfrm>
        <a:prstGeom prst="roundRect">
          <a:avLst/>
        </a:prstGeom>
        <a:solidFill>
          <a:schemeClr val="accent2">
            <a:lumMod val="20000"/>
            <a:lumOff val="8000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ms-MY" sz="2100" b="1" kern="1200"/>
            <a:t>3. Penyataan Objektif Pendidikan Program (PEO), Hasil Pembelajaran Program (PLO) dan Hasil Pembelajaran Kursus (CLO)</a:t>
          </a:r>
          <a:endParaRPr lang="en-US" sz="2100" kern="1200" dirty="0"/>
        </a:p>
      </dsp:txBody>
      <dsp:txXfrm>
        <a:off x="40780" y="349116"/>
        <a:ext cx="10434040" cy="753819"/>
      </dsp:txXfrm>
    </dsp:sp>
    <dsp:sp modelId="{D0FA6805-461C-4733-8B2C-142E58AA8147}">
      <dsp:nvSpPr>
        <dsp:cNvPr id="0" name=""/>
        <dsp:cNvSpPr/>
      </dsp:nvSpPr>
      <dsp:spPr>
        <a:xfrm>
          <a:off x="0" y="1143716"/>
          <a:ext cx="10515600" cy="49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ms-MY" sz="1600" kern="1200"/>
            <a:t>Penyataan ketiga-tiga elemen di atas perlu dilihat semula terutama dari aspek penjajaran dan pembentukannya secara “</a:t>
          </a:r>
          <a:r>
            <a:rPr lang="ms-MY" sz="1600" i="1" kern="1200"/>
            <a:t>backward design</a:t>
          </a:r>
          <a:r>
            <a:rPr lang="ms-MY" sz="1600" kern="1200"/>
            <a:t>” selari dengan visi, misi dan objektif UA masing-masing. </a:t>
          </a:r>
          <a:endParaRPr lang="en-US" sz="1600" kern="1200" dirty="0"/>
        </a:p>
      </dsp:txBody>
      <dsp:txXfrm>
        <a:off x="0" y="1143716"/>
        <a:ext cx="10515600" cy="499904"/>
      </dsp:txXfrm>
    </dsp:sp>
    <dsp:sp modelId="{FF6F8CB8-9A20-4D7A-879A-F48F303CFE84}">
      <dsp:nvSpPr>
        <dsp:cNvPr id="0" name=""/>
        <dsp:cNvSpPr/>
      </dsp:nvSpPr>
      <dsp:spPr>
        <a:xfrm>
          <a:off x="0" y="1643621"/>
          <a:ext cx="10515600" cy="835379"/>
        </a:xfrm>
        <a:prstGeom prst="roundRect">
          <a:avLst/>
        </a:prstGeom>
        <a:solidFill>
          <a:schemeClr val="accent2">
            <a:lumMod val="40000"/>
            <a:lumOff val="6000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ms-MY" sz="2100" b="1" kern="1200"/>
            <a:t>4. Struktur Program</a:t>
          </a:r>
          <a:endParaRPr lang="en-US" sz="2100" kern="1200" dirty="0"/>
        </a:p>
      </dsp:txBody>
      <dsp:txXfrm>
        <a:off x="40780" y="1684401"/>
        <a:ext cx="10434040" cy="753819"/>
      </dsp:txXfrm>
    </dsp:sp>
    <dsp:sp modelId="{A2501AFD-14DA-4E50-BB65-BD2B4421C454}">
      <dsp:nvSpPr>
        <dsp:cNvPr id="0" name=""/>
        <dsp:cNvSpPr/>
      </dsp:nvSpPr>
      <dsp:spPr>
        <a:xfrm>
          <a:off x="0" y="2479001"/>
          <a:ext cx="10515600" cy="49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ms-MY" sz="1600" kern="1200"/>
            <a:t>UA perlu mengkaji semula kurikulum sedia ada sama ada terdapat keperluan untuk mengubah kepada program berbentuk major-minor atau dwimajor dengan pengkhususan atau melibatkan pertambahan mod industri.</a:t>
          </a:r>
          <a:endParaRPr lang="en-US" sz="1600" kern="1200" dirty="0"/>
        </a:p>
      </dsp:txBody>
      <dsp:txXfrm>
        <a:off x="0" y="2479001"/>
        <a:ext cx="10515600" cy="499904"/>
      </dsp:txXfrm>
    </dsp:sp>
    <dsp:sp modelId="{3F0E69EE-8C52-4756-8A81-A2CF7703D193}">
      <dsp:nvSpPr>
        <dsp:cNvPr id="0" name=""/>
        <dsp:cNvSpPr/>
      </dsp:nvSpPr>
      <dsp:spPr>
        <a:xfrm>
          <a:off x="0" y="2978906"/>
          <a:ext cx="10515600" cy="835379"/>
        </a:xfrm>
        <a:prstGeom prst="roundRect">
          <a:avLst/>
        </a:prstGeom>
        <a:solidFill>
          <a:schemeClr val="accent2">
            <a:lumMod val="60000"/>
            <a:lumOff val="4000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ms-MY" sz="2100" b="1" kern="1200"/>
            <a:t>5. Bilangan Kredit dan Kredit Bergraduat</a:t>
          </a:r>
          <a:endParaRPr lang="en-US" sz="2100" kern="1200" dirty="0"/>
        </a:p>
      </dsp:txBody>
      <dsp:txXfrm>
        <a:off x="40780" y="3019686"/>
        <a:ext cx="10434040" cy="753819"/>
      </dsp:txXfrm>
    </dsp:sp>
    <dsp:sp modelId="{2F722D24-A5AA-407C-9ECD-87C55E77EDEE}">
      <dsp:nvSpPr>
        <dsp:cNvPr id="0" name=""/>
        <dsp:cNvSpPr/>
      </dsp:nvSpPr>
      <dsp:spPr>
        <a:xfrm>
          <a:off x="0" y="3814286"/>
          <a:ext cx="10515600" cy="1108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ms-MY" sz="1600" kern="1200"/>
            <a:t>Kredit adalah syarat utama pematuhan kepada MQF. </a:t>
          </a:r>
          <a:endParaRPr lang="en-US" sz="1600" kern="1200" dirty="0"/>
        </a:p>
        <a:p>
          <a:pPr marL="171450" lvl="1" indent="-171450" algn="l" defTabSz="711200">
            <a:lnSpc>
              <a:spcPct val="90000"/>
            </a:lnSpc>
            <a:spcBef>
              <a:spcPct val="0"/>
            </a:spcBef>
            <a:spcAft>
              <a:spcPct val="20000"/>
            </a:spcAft>
            <a:buChar char="••"/>
          </a:pPr>
          <a:r>
            <a:rPr lang="ms-MY" sz="1600" kern="1200"/>
            <a:t>Sebarang kredit ditentukan berdasarkan SLT. </a:t>
          </a:r>
          <a:endParaRPr lang="en-US" sz="1600" kern="1200" dirty="0"/>
        </a:p>
        <a:p>
          <a:pPr marL="171450" lvl="1" indent="-171450" algn="l" defTabSz="711200">
            <a:lnSpc>
              <a:spcPct val="90000"/>
            </a:lnSpc>
            <a:spcBef>
              <a:spcPct val="0"/>
            </a:spcBef>
            <a:spcAft>
              <a:spcPct val="20000"/>
            </a:spcAft>
            <a:buChar char="••"/>
          </a:pPr>
          <a:r>
            <a:rPr lang="ms-MY" sz="1600" kern="1200"/>
            <a:t>Sebarang perubahan kredit kursus perlulah berasaskan kepada garis panduan pengiraan SLT yang ditetapkan oleh MQA.</a:t>
          </a:r>
          <a:endParaRPr lang="en-US" sz="1600" kern="1200" dirty="0"/>
        </a:p>
        <a:p>
          <a:pPr marL="171450" lvl="1" indent="-171450" algn="l" defTabSz="711200">
            <a:lnSpc>
              <a:spcPct val="90000"/>
            </a:lnSpc>
            <a:spcBef>
              <a:spcPct val="0"/>
            </a:spcBef>
            <a:spcAft>
              <a:spcPct val="20000"/>
            </a:spcAft>
            <a:buChar char="••"/>
          </a:pPr>
          <a:r>
            <a:rPr lang="ms-MY" sz="1600" kern="1200"/>
            <a:t>Justifikasi perubahan kepada kredit kursus dan jumlah kredit bergraduat perlu dinyatakan dalam semakan kurikulum. </a:t>
          </a:r>
          <a:endParaRPr lang="en-US" sz="1600" kern="1200" dirty="0"/>
        </a:p>
      </dsp:txBody>
      <dsp:txXfrm>
        <a:off x="0" y="3814286"/>
        <a:ext cx="10515600" cy="110848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AC55E3-1BBB-4089-86A1-C1AA18421292}">
      <dsp:nvSpPr>
        <dsp:cNvPr id="0" name=""/>
        <dsp:cNvSpPr/>
      </dsp:nvSpPr>
      <dsp:spPr>
        <a:xfrm>
          <a:off x="1417" y="0"/>
          <a:ext cx="3685907" cy="5202496"/>
        </a:xfrm>
        <a:prstGeom prst="roundRect">
          <a:avLst>
            <a:gd name="adj" fmla="val 10000"/>
          </a:avLst>
        </a:prstGeom>
        <a:solidFill>
          <a:schemeClr val="accent2">
            <a:tint val="40000"/>
            <a:hueOff val="0"/>
            <a:satOff val="0"/>
            <a:lumOff val="0"/>
            <a:alphaOff val="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ms-MY" sz="3200" b="1" kern="1200" dirty="0"/>
            <a:t>6.Pemetaan Kursus kepada PLO</a:t>
          </a:r>
          <a:r>
            <a:rPr lang="ms-MY" sz="3200" kern="1200" dirty="0"/>
            <a:t> </a:t>
          </a:r>
          <a:endParaRPr lang="en-US" sz="3200" kern="1200" dirty="0"/>
        </a:p>
      </dsp:txBody>
      <dsp:txXfrm>
        <a:off x="1417" y="0"/>
        <a:ext cx="3685907" cy="1560748"/>
      </dsp:txXfrm>
    </dsp:sp>
    <dsp:sp modelId="{6817DF30-97C7-4F63-B5D1-EAD0B08FCC03}">
      <dsp:nvSpPr>
        <dsp:cNvPr id="0" name=""/>
        <dsp:cNvSpPr/>
      </dsp:nvSpPr>
      <dsp:spPr>
        <a:xfrm>
          <a:off x="370008" y="1560748"/>
          <a:ext cx="2948726" cy="3381622"/>
        </a:xfrm>
        <a:prstGeom prst="roundRect">
          <a:avLst>
            <a:gd name="adj" fmla="val 10000"/>
          </a:avLst>
        </a:prstGeom>
        <a:solidFill>
          <a:schemeClr val="lt1">
            <a:hueOff val="0"/>
            <a:satOff val="0"/>
            <a:lumOff val="0"/>
            <a:alphaOff val="0"/>
          </a:schemeClr>
        </a:solidFill>
        <a:ln w="1905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3">
          <a:scrgbClr r="0" g="0" b="0"/>
        </a:lnRef>
        <a:fillRef idx="1">
          <a:scrgbClr r="0" g="0" b="0"/>
        </a:fillRef>
        <a:effectRef idx="1">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ms-MY" sz="1800" kern="1200" dirty="0"/>
            <a:t>Pemetaan kursus kepada PLO berdasarkan MQF perlu dikaji semula. Ia perlu dibentangkan kepada semua pembangun kursus bagi memastikan peratusan dominan PLO sejajar dengan </a:t>
          </a:r>
          <a:r>
            <a:rPr lang="ms-MY" sz="1800" i="1" kern="1200" dirty="0"/>
            <a:t>niche</a:t>
          </a:r>
          <a:r>
            <a:rPr lang="ms-MY" sz="1800" kern="1200" dirty="0"/>
            <a:t> bidang dan atribut graduan yang akan dihasilkan..</a:t>
          </a:r>
          <a:endParaRPr lang="en-US" sz="1800" kern="1200" dirty="0"/>
        </a:p>
      </dsp:txBody>
      <dsp:txXfrm>
        <a:off x="456373" y="1647113"/>
        <a:ext cx="2775996" cy="3208892"/>
      </dsp:txXfrm>
    </dsp:sp>
    <dsp:sp modelId="{438C2A6C-4BB3-4805-87F0-FD27BCE8963E}">
      <dsp:nvSpPr>
        <dsp:cNvPr id="0" name=""/>
        <dsp:cNvSpPr/>
      </dsp:nvSpPr>
      <dsp:spPr>
        <a:xfrm>
          <a:off x="3963768" y="0"/>
          <a:ext cx="3685907" cy="5202496"/>
        </a:xfrm>
        <a:prstGeom prst="roundRect">
          <a:avLst>
            <a:gd name="adj" fmla="val 10000"/>
          </a:avLst>
        </a:prstGeom>
        <a:solidFill>
          <a:schemeClr val="accent2">
            <a:tint val="40000"/>
            <a:hueOff val="0"/>
            <a:satOff val="0"/>
            <a:lumOff val="0"/>
            <a:alphaOff val="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ms-MY" sz="3200" b="1" kern="1200" dirty="0"/>
            <a:t>7. Kandungan Kursus</a:t>
          </a:r>
          <a:endParaRPr lang="en-US" sz="3200" kern="1200" dirty="0"/>
        </a:p>
      </dsp:txBody>
      <dsp:txXfrm>
        <a:off x="3963768" y="0"/>
        <a:ext cx="3685907" cy="1560748"/>
      </dsp:txXfrm>
    </dsp:sp>
    <dsp:sp modelId="{983C1ACE-5D4B-48D7-8FCE-120A3674A7EF}">
      <dsp:nvSpPr>
        <dsp:cNvPr id="0" name=""/>
        <dsp:cNvSpPr/>
      </dsp:nvSpPr>
      <dsp:spPr>
        <a:xfrm>
          <a:off x="4332359" y="1561193"/>
          <a:ext cx="2948726" cy="1022082"/>
        </a:xfrm>
        <a:prstGeom prst="roundRect">
          <a:avLst>
            <a:gd name="adj" fmla="val 10000"/>
          </a:avLst>
        </a:prstGeom>
        <a:solidFill>
          <a:schemeClr val="lt1">
            <a:hueOff val="0"/>
            <a:satOff val="0"/>
            <a:lumOff val="0"/>
            <a:alphaOff val="0"/>
          </a:schemeClr>
        </a:solidFill>
        <a:ln w="1905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ms-MY" sz="1400" kern="1200" dirty="0"/>
            <a:t>Kandungan kursus perlu dipastikan relevan dengan </a:t>
          </a:r>
          <a:r>
            <a:rPr lang="ms-MY" sz="1400" i="1" kern="1200" dirty="0"/>
            <a:t>Body of Knowledge </a:t>
          </a:r>
          <a:r>
            <a:rPr lang="ms-MY" sz="1400" kern="1200" dirty="0"/>
            <a:t>(BOK), keperluan negara, industri dan isu semasa</a:t>
          </a:r>
          <a:endParaRPr lang="en-US" sz="1400" kern="1200" dirty="0"/>
        </a:p>
      </dsp:txBody>
      <dsp:txXfrm>
        <a:off x="4362295" y="1591129"/>
        <a:ext cx="2888854" cy="962210"/>
      </dsp:txXfrm>
    </dsp:sp>
    <dsp:sp modelId="{20101C1C-92FB-4453-9C71-0CFBD6532C08}">
      <dsp:nvSpPr>
        <dsp:cNvPr id="0" name=""/>
        <dsp:cNvSpPr/>
      </dsp:nvSpPr>
      <dsp:spPr>
        <a:xfrm>
          <a:off x="4332359" y="2740518"/>
          <a:ext cx="2948726" cy="1022082"/>
        </a:xfrm>
        <a:prstGeom prst="roundRect">
          <a:avLst>
            <a:gd name="adj" fmla="val 10000"/>
          </a:avLst>
        </a:prstGeom>
        <a:solidFill>
          <a:schemeClr val="lt1">
            <a:hueOff val="0"/>
            <a:satOff val="0"/>
            <a:lumOff val="0"/>
            <a:alphaOff val="0"/>
          </a:schemeClr>
        </a:solidFill>
        <a:ln w="1905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ms-MY" sz="1400" kern="1200" dirty="0"/>
            <a:t>Kandungan kursus perlu disemak mengikut keperluan dan tidak perlu menunggu sehingga tempoh semakan kurikulum sepatutnya iaitu tiga (3) hingga lima (5) tahun akan datang. </a:t>
          </a:r>
          <a:endParaRPr lang="en-US" sz="1400" kern="1200" dirty="0"/>
        </a:p>
      </dsp:txBody>
      <dsp:txXfrm>
        <a:off x="4362295" y="2770454"/>
        <a:ext cx="2888854" cy="962210"/>
      </dsp:txXfrm>
    </dsp:sp>
    <dsp:sp modelId="{C53CA6D6-D35C-440C-A616-AE7309D57756}">
      <dsp:nvSpPr>
        <dsp:cNvPr id="0" name=""/>
        <dsp:cNvSpPr/>
      </dsp:nvSpPr>
      <dsp:spPr>
        <a:xfrm>
          <a:off x="4332359" y="3919844"/>
          <a:ext cx="2948726" cy="1022082"/>
        </a:xfrm>
        <a:prstGeom prst="roundRect">
          <a:avLst>
            <a:gd name="adj" fmla="val 10000"/>
          </a:avLst>
        </a:prstGeom>
        <a:solidFill>
          <a:schemeClr val="lt1">
            <a:hueOff val="0"/>
            <a:satOff val="0"/>
            <a:lumOff val="0"/>
            <a:alphaOff val="0"/>
          </a:schemeClr>
        </a:solidFill>
        <a:ln w="1905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ms-MY" sz="1400" kern="1200" dirty="0"/>
            <a:t>Penambahan dan pengguguran kursus juga boleh berlaku bagi memastikan kursus yang ditawarkan oleh sesuatu program relevan dan terkini. </a:t>
          </a:r>
          <a:endParaRPr lang="en-US" sz="1400" kern="1200" dirty="0"/>
        </a:p>
      </dsp:txBody>
      <dsp:txXfrm>
        <a:off x="4362295" y="3949780"/>
        <a:ext cx="2888854" cy="962210"/>
      </dsp:txXfrm>
    </dsp:sp>
    <dsp:sp modelId="{F135B7AF-3B61-4F34-8C25-41EC465FB185}">
      <dsp:nvSpPr>
        <dsp:cNvPr id="0" name=""/>
        <dsp:cNvSpPr/>
      </dsp:nvSpPr>
      <dsp:spPr>
        <a:xfrm>
          <a:off x="7926119" y="0"/>
          <a:ext cx="3685907" cy="5202496"/>
        </a:xfrm>
        <a:prstGeom prst="roundRect">
          <a:avLst>
            <a:gd name="adj" fmla="val 10000"/>
          </a:avLst>
        </a:prstGeom>
        <a:solidFill>
          <a:schemeClr val="accent2">
            <a:tint val="40000"/>
            <a:hueOff val="0"/>
            <a:satOff val="0"/>
            <a:lumOff val="0"/>
            <a:alphaOff val="0"/>
          </a:schemeClr>
        </a:solid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ms-MY" sz="3200" b="1" kern="1200" dirty="0"/>
            <a:t>8. Penyataan CLO</a:t>
          </a:r>
          <a:endParaRPr lang="en-US" sz="3200" kern="1200" dirty="0"/>
        </a:p>
      </dsp:txBody>
      <dsp:txXfrm>
        <a:off x="7926119" y="0"/>
        <a:ext cx="3685907" cy="1560748"/>
      </dsp:txXfrm>
    </dsp:sp>
    <dsp:sp modelId="{C9D2D149-9A01-4075-B4AA-E0702CE0037A}">
      <dsp:nvSpPr>
        <dsp:cNvPr id="0" name=""/>
        <dsp:cNvSpPr/>
      </dsp:nvSpPr>
      <dsp:spPr>
        <a:xfrm>
          <a:off x="8294710" y="1562272"/>
          <a:ext cx="2948726" cy="1568623"/>
        </a:xfrm>
        <a:prstGeom prst="roundRect">
          <a:avLst>
            <a:gd name="adj" fmla="val 10000"/>
          </a:avLst>
        </a:prstGeom>
        <a:solidFill>
          <a:schemeClr val="lt1">
            <a:hueOff val="0"/>
            <a:satOff val="0"/>
            <a:lumOff val="0"/>
            <a:alphaOff val="0"/>
          </a:schemeClr>
        </a:solidFill>
        <a:ln w="1905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3">
          <a:scrgbClr r="0" g="0" b="0"/>
        </a:lnRef>
        <a:fillRef idx="1">
          <a:scrgbClr r="0" g="0" b="0"/>
        </a:fillRef>
        <a:effectRef idx="1">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ms-MY" sz="1600" kern="1200" dirty="0"/>
            <a:t>CLO perlu dipastikan penjajarannya dengan PLO, pentaksiran dan kaedah penyampaian bagi memastikan penilaian dibuat dengan tepat. </a:t>
          </a:r>
          <a:endParaRPr lang="en-US" sz="1600" kern="1200" dirty="0"/>
        </a:p>
      </dsp:txBody>
      <dsp:txXfrm>
        <a:off x="8340653" y="1608215"/>
        <a:ext cx="2856840" cy="1476737"/>
      </dsp:txXfrm>
    </dsp:sp>
    <dsp:sp modelId="{EE4DE4D4-7C9C-44F1-9492-738D6123A151}">
      <dsp:nvSpPr>
        <dsp:cNvPr id="0" name=""/>
        <dsp:cNvSpPr/>
      </dsp:nvSpPr>
      <dsp:spPr>
        <a:xfrm>
          <a:off x="8294710" y="3372223"/>
          <a:ext cx="2948726" cy="1568623"/>
        </a:xfrm>
        <a:prstGeom prst="roundRect">
          <a:avLst>
            <a:gd name="adj" fmla="val 10000"/>
          </a:avLst>
        </a:prstGeom>
        <a:solidFill>
          <a:schemeClr val="lt1">
            <a:hueOff val="0"/>
            <a:satOff val="0"/>
            <a:lumOff val="0"/>
            <a:alphaOff val="0"/>
          </a:schemeClr>
        </a:solidFill>
        <a:ln w="1905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3">
          <a:scrgbClr r="0" g="0" b="0"/>
        </a:lnRef>
        <a:fillRef idx="1">
          <a:scrgbClr r="0" g="0" b="0"/>
        </a:fillRef>
        <a:effectRef idx="1">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ms-MY" sz="1600" kern="1200" dirty="0"/>
            <a:t>Perkara yang perlu disemak adalah kesesuaian kata kerja yang digunakan selaras dengan aras domain taksonomi sama ada kognitif, afektif atau psikomotor. </a:t>
          </a:r>
          <a:endParaRPr lang="en-US" sz="1600" kern="1200" dirty="0"/>
        </a:p>
      </dsp:txBody>
      <dsp:txXfrm>
        <a:off x="8340653" y="3418166"/>
        <a:ext cx="2856840" cy="147673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028809-20F8-44B9-BE7B-79C00B1AB3B1}">
      <dsp:nvSpPr>
        <dsp:cNvPr id="0" name=""/>
        <dsp:cNvSpPr/>
      </dsp:nvSpPr>
      <dsp:spPr>
        <a:xfrm>
          <a:off x="1283" y="703063"/>
          <a:ext cx="4672458" cy="99116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ms-MY" sz="3200" b="1" kern="1200" dirty="0"/>
            <a:t>9. Kaedah Penyampaian</a:t>
          </a:r>
          <a:endParaRPr lang="en-US" sz="3200" kern="1200" dirty="0"/>
        </a:p>
      </dsp:txBody>
      <dsp:txXfrm>
        <a:off x="30313" y="732093"/>
        <a:ext cx="4614398" cy="933108"/>
      </dsp:txXfrm>
    </dsp:sp>
    <dsp:sp modelId="{203D4E97-0DF5-43AD-8EC7-FF40F1E51858}">
      <dsp:nvSpPr>
        <dsp:cNvPr id="0" name=""/>
        <dsp:cNvSpPr/>
      </dsp:nvSpPr>
      <dsp:spPr>
        <a:xfrm>
          <a:off x="468529" y="1694232"/>
          <a:ext cx="467245" cy="1752172"/>
        </a:xfrm>
        <a:custGeom>
          <a:avLst/>
          <a:gdLst/>
          <a:ahLst/>
          <a:cxnLst/>
          <a:rect l="0" t="0" r="0" b="0"/>
          <a:pathLst>
            <a:path>
              <a:moveTo>
                <a:pt x="0" y="0"/>
              </a:moveTo>
              <a:lnTo>
                <a:pt x="0" y="1752172"/>
              </a:lnTo>
              <a:lnTo>
                <a:pt x="467245" y="1752172"/>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20750C-ABB2-4020-AD14-C62208062FB4}">
      <dsp:nvSpPr>
        <dsp:cNvPr id="0" name=""/>
        <dsp:cNvSpPr/>
      </dsp:nvSpPr>
      <dsp:spPr>
        <a:xfrm>
          <a:off x="935775" y="2278289"/>
          <a:ext cx="3737967" cy="2336229"/>
        </a:xfrm>
        <a:prstGeom prst="roundRect">
          <a:avLst>
            <a:gd name="adj" fmla="val 10000"/>
          </a:avLst>
        </a:prstGeom>
        <a:solidFill>
          <a:schemeClr val="lt1">
            <a:alpha val="90000"/>
            <a:hueOff val="0"/>
            <a:satOff val="0"/>
            <a:lumOff val="0"/>
            <a:alphaOff val="0"/>
          </a:schemeClr>
        </a:solidFill>
        <a:ln w="3810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ms-MY" sz="1600" kern="1200" dirty="0"/>
            <a:t>Pakar bidang dan pembangun kursus perlu menetapkan kaedah penyampaian yang </a:t>
          </a:r>
          <a:r>
            <a:rPr lang="ms-MY" sz="1600" kern="1200" dirty="0">
              <a:solidFill>
                <a:srgbClr val="FF0000"/>
              </a:solidFill>
            </a:rPr>
            <a:t>bersesuaian</a:t>
          </a:r>
          <a:r>
            <a:rPr lang="ms-MY" sz="1600" kern="1200" dirty="0"/>
            <a:t> dan </a:t>
          </a:r>
          <a:r>
            <a:rPr lang="ms-MY" sz="1600" kern="1200" dirty="0">
              <a:solidFill>
                <a:srgbClr val="FF0000"/>
              </a:solidFill>
            </a:rPr>
            <a:t>pelbagai</a:t>
          </a:r>
          <a:r>
            <a:rPr lang="ms-MY" sz="1600" kern="1200" dirty="0"/>
            <a:t> bagi mencapai hasil pembelajaran. </a:t>
          </a:r>
        </a:p>
        <a:p>
          <a:pPr lvl="0" algn="ctr" defTabSz="711200">
            <a:lnSpc>
              <a:spcPct val="90000"/>
            </a:lnSpc>
            <a:spcBef>
              <a:spcPct val="0"/>
            </a:spcBef>
            <a:spcAft>
              <a:spcPct val="35000"/>
            </a:spcAft>
          </a:pPr>
          <a:r>
            <a:rPr lang="ms-MY" sz="1600" kern="1200" dirty="0"/>
            <a:t>Kaedah terkini berasaskan teknologi seperti MOOC, Pembelajaran Teradun dan </a:t>
          </a:r>
          <a:r>
            <a:rPr lang="ms-MY" sz="1600" i="1" kern="1200" dirty="0"/>
            <a:t>Flipped Classroom</a:t>
          </a:r>
          <a:r>
            <a:rPr lang="ms-MY" sz="1600" kern="1200" dirty="0"/>
            <a:t> perlu digalakkan bersesuaian dengan keadaan dan kehendak generasi semasa. </a:t>
          </a:r>
          <a:endParaRPr lang="en-US" sz="1600" kern="1200" dirty="0"/>
        </a:p>
      </dsp:txBody>
      <dsp:txXfrm>
        <a:off x="1004201" y="2346715"/>
        <a:ext cx="3601115" cy="2199377"/>
      </dsp:txXfrm>
    </dsp:sp>
    <dsp:sp modelId="{8078BF4F-01AE-41AA-A538-E543615A9D8B}">
      <dsp:nvSpPr>
        <dsp:cNvPr id="0" name=""/>
        <dsp:cNvSpPr/>
      </dsp:nvSpPr>
      <dsp:spPr>
        <a:xfrm>
          <a:off x="5841857" y="703063"/>
          <a:ext cx="4672458" cy="105497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ms-MY" sz="3200" b="1" kern="1200" dirty="0"/>
            <a:t>10. Kaedah Pentaksiran </a:t>
          </a:r>
          <a:endParaRPr lang="en-US" sz="3200" kern="1200" dirty="0"/>
        </a:p>
      </dsp:txBody>
      <dsp:txXfrm>
        <a:off x="5872756" y="733962"/>
        <a:ext cx="4610660" cy="993173"/>
      </dsp:txXfrm>
    </dsp:sp>
    <dsp:sp modelId="{31B6CDED-6AE8-4AA1-AC3D-9825938473B5}">
      <dsp:nvSpPr>
        <dsp:cNvPr id="0" name=""/>
        <dsp:cNvSpPr/>
      </dsp:nvSpPr>
      <dsp:spPr>
        <a:xfrm>
          <a:off x="6309103" y="1758034"/>
          <a:ext cx="467245" cy="1752172"/>
        </a:xfrm>
        <a:custGeom>
          <a:avLst/>
          <a:gdLst/>
          <a:ahLst/>
          <a:cxnLst/>
          <a:rect l="0" t="0" r="0" b="0"/>
          <a:pathLst>
            <a:path>
              <a:moveTo>
                <a:pt x="0" y="0"/>
              </a:moveTo>
              <a:lnTo>
                <a:pt x="0" y="1752172"/>
              </a:lnTo>
              <a:lnTo>
                <a:pt x="467245" y="1752172"/>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5A74BE-047A-47DA-9DC4-36ACA6077F1F}">
      <dsp:nvSpPr>
        <dsp:cNvPr id="0" name=""/>
        <dsp:cNvSpPr/>
      </dsp:nvSpPr>
      <dsp:spPr>
        <a:xfrm>
          <a:off x="6776349" y="2342092"/>
          <a:ext cx="3737967" cy="2336229"/>
        </a:xfrm>
        <a:prstGeom prst="roundRect">
          <a:avLst>
            <a:gd name="adj" fmla="val 10000"/>
          </a:avLst>
        </a:prstGeom>
        <a:solidFill>
          <a:schemeClr val="lt1">
            <a:alpha val="90000"/>
            <a:hueOff val="0"/>
            <a:satOff val="0"/>
            <a:lumOff val="0"/>
            <a:alphaOff val="0"/>
          </a:schemeClr>
        </a:solidFill>
        <a:ln w="3810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ms-MY" sz="1800" kern="1200" dirty="0"/>
            <a:t>Pendekatan Pentaksiran Berasaskan Hasil perlu digunakan dalam memilih jenis pentaksiran yang bersesuaian dan pelbagai bagi mencapai CLO. </a:t>
          </a:r>
        </a:p>
        <a:p>
          <a:pPr lvl="0" algn="ctr" defTabSz="800100">
            <a:lnSpc>
              <a:spcPct val="90000"/>
            </a:lnSpc>
            <a:spcBef>
              <a:spcPct val="0"/>
            </a:spcBef>
            <a:spcAft>
              <a:spcPct val="35000"/>
            </a:spcAft>
          </a:pPr>
          <a:r>
            <a:rPr lang="ms-MY" sz="1800" kern="1200" dirty="0"/>
            <a:t>Lazimnya, pemberat pentaksiran dicadangkan berdasarkan SLT bagi mencapai sesuatu CLO.</a:t>
          </a:r>
          <a:endParaRPr lang="en-US" sz="1800" kern="1200" dirty="0"/>
        </a:p>
      </dsp:txBody>
      <dsp:txXfrm>
        <a:off x="6844775" y="2410518"/>
        <a:ext cx="3601115" cy="219937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9794F8-87D3-43D8-BE21-9613EC5C9683}">
      <dsp:nvSpPr>
        <dsp:cNvPr id="0" name=""/>
        <dsp:cNvSpPr/>
      </dsp:nvSpPr>
      <dsp:spPr>
        <a:xfrm>
          <a:off x="0" y="368079"/>
          <a:ext cx="10790274" cy="111384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ms-MY" sz="2800" kern="1200" dirty="0"/>
            <a:t>Memperjelaskan tindakan yang perlu diambil di peringkat UA, KPM (PT) dan MQA dalam urusan perubahan maklumat program akademik. </a:t>
          </a:r>
          <a:endParaRPr lang="en-US" sz="2800" kern="1200" dirty="0"/>
        </a:p>
      </dsp:txBody>
      <dsp:txXfrm>
        <a:off x="54373" y="422452"/>
        <a:ext cx="10681528" cy="1005094"/>
      </dsp:txXfrm>
    </dsp:sp>
    <dsp:sp modelId="{EB1A7199-706C-4CDC-B584-40533647D8A6}">
      <dsp:nvSpPr>
        <dsp:cNvPr id="0" name=""/>
        <dsp:cNvSpPr/>
      </dsp:nvSpPr>
      <dsp:spPr>
        <a:xfrm>
          <a:off x="0" y="1562559"/>
          <a:ext cx="10790274" cy="111384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ms-MY" sz="2800" kern="1200"/>
            <a:t>Terdapat perubahan maklumat yang memerlukan:</a:t>
          </a:r>
          <a:endParaRPr lang="en-US" sz="2800" kern="1200"/>
        </a:p>
      </dsp:txBody>
      <dsp:txXfrm>
        <a:off x="54373" y="1616932"/>
        <a:ext cx="10681528" cy="1005094"/>
      </dsp:txXfrm>
    </dsp:sp>
    <dsp:sp modelId="{7B636F0A-7262-4958-B4E0-08F8AFE96426}">
      <dsp:nvSpPr>
        <dsp:cNvPr id="0" name=""/>
        <dsp:cNvSpPr/>
      </dsp:nvSpPr>
      <dsp:spPr>
        <a:xfrm>
          <a:off x="0" y="2676399"/>
          <a:ext cx="10790274" cy="75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591"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ms-MY" sz="2200" kern="1200"/>
            <a:t>pihak UA mendapat kelulusan KPM (PT) dan MQA</a:t>
          </a:r>
          <a:endParaRPr lang="en-US" sz="2200" kern="1200"/>
        </a:p>
        <a:p>
          <a:pPr marL="228600" lvl="1" indent="-228600" algn="l" defTabSz="977900">
            <a:lnSpc>
              <a:spcPct val="90000"/>
            </a:lnSpc>
            <a:spcBef>
              <a:spcPct val="0"/>
            </a:spcBef>
            <a:spcAft>
              <a:spcPct val="20000"/>
            </a:spcAft>
            <a:buChar char="••"/>
          </a:pPr>
          <a:r>
            <a:rPr lang="ms-MY" sz="2200" kern="1200"/>
            <a:t>operasi dalaman yang hanya perlu mendapat kelulusan Senat </a:t>
          </a:r>
          <a:endParaRPr lang="en-US" sz="2200" kern="1200"/>
        </a:p>
      </dsp:txBody>
      <dsp:txXfrm>
        <a:off x="0" y="2676399"/>
        <a:ext cx="10790274" cy="753480"/>
      </dsp:txXfrm>
    </dsp:sp>
    <dsp:sp modelId="{E02826F2-4A27-48E5-96EE-B6B26D4A2107}">
      <dsp:nvSpPr>
        <dsp:cNvPr id="0" name=""/>
        <dsp:cNvSpPr/>
      </dsp:nvSpPr>
      <dsp:spPr>
        <a:xfrm>
          <a:off x="0" y="3429879"/>
          <a:ext cx="10790274" cy="111384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ms-MY" sz="2800" kern="1200" dirty="0"/>
            <a:t>Kelulusan KPM (PT) dan MQA bertujuan untuk pengemaskinian rekod terutamanya di MQR yang menjadi rujukan pemegang taruh.</a:t>
          </a:r>
          <a:endParaRPr lang="en-US" sz="2800" kern="1200" dirty="0"/>
        </a:p>
      </dsp:txBody>
      <dsp:txXfrm>
        <a:off x="54373" y="3484252"/>
        <a:ext cx="10681528" cy="10050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FBF63F-4469-4ADC-86BA-53941F4E7249}">
      <dsp:nvSpPr>
        <dsp:cNvPr id="0" name=""/>
        <dsp:cNvSpPr/>
      </dsp:nvSpPr>
      <dsp:spPr>
        <a:xfrm>
          <a:off x="0" y="289600"/>
          <a:ext cx="10515600" cy="835379"/>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ms-MY" sz="2100" kern="1200"/>
            <a:t>Semakan kurikulum adalah proses penambahbaikan sesuatu program akademik yang perlu dilakukan pada tempoh yang tertentu dan dilakukan secara berkala dan bersistematik. </a:t>
          </a:r>
          <a:endParaRPr lang="en-US" sz="2100" kern="1200"/>
        </a:p>
      </dsp:txBody>
      <dsp:txXfrm>
        <a:off x="40780" y="330380"/>
        <a:ext cx="10434040" cy="753819"/>
      </dsp:txXfrm>
    </dsp:sp>
    <dsp:sp modelId="{84FA6578-846F-4DEA-B1BD-0287359A9566}">
      <dsp:nvSpPr>
        <dsp:cNvPr id="0" name=""/>
        <dsp:cNvSpPr/>
      </dsp:nvSpPr>
      <dsp:spPr>
        <a:xfrm>
          <a:off x="0" y="1185460"/>
          <a:ext cx="10515600" cy="835379"/>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ms-MY" sz="2100" kern="1200"/>
            <a:t>Kurikulum program akademik yang baik adalah kurikulum yang berciri fleksibel, dinamik dan relevan dengan keperluan semasa. </a:t>
          </a:r>
          <a:endParaRPr lang="en-US" sz="2100" kern="1200"/>
        </a:p>
      </dsp:txBody>
      <dsp:txXfrm>
        <a:off x="40780" y="1226240"/>
        <a:ext cx="10434040" cy="7538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049F04-A7A5-4053-9714-4BC90BEB1104}">
      <dsp:nvSpPr>
        <dsp:cNvPr id="0" name=""/>
        <dsp:cNvSpPr/>
      </dsp:nvSpPr>
      <dsp:spPr>
        <a:xfrm>
          <a:off x="27671" y="1959224"/>
          <a:ext cx="9798584" cy="631501"/>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970DE5-5F17-4D48-982D-7D9201684D17}">
      <dsp:nvSpPr>
        <dsp:cNvPr id="0" name=""/>
        <dsp:cNvSpPr/>
      </dsp:nvSpPr>
      <dsp:spPr>
        <a:xfrm>
          <a:off x="142518" y="2196390"/>
          <a:ext cx="394335" cy="39433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585B079-7E87-44D2-B06E-70F95F353E3D}">
      <dsp:nvSpPr>
        <dsp:cNvPr id="0" name=""/>
        <dsp:cNvSpPr/>
      </dsp:nvSpPr>
      <dsp:spPr>
        <a:xfrm>
          <a:off x="3127" y="0"/>
          <a:ext cx="9820001" cy="1714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just" defTabSz="800100">
            <a:lnSpc>
              <a:spcPct val="90000"/>
            </a:lnSpc>
            <a:spcBef>
              <a:spcPct val="0"/>
            </a:spcBef>
            <a:spcAft>
              <a:spcPct val="35000"/>
            </a:spcAft>
          </a:pPr>
          <a:r>
            <a:rPr lang="ms-MY" sz="1800" kern="1200" dirty="0"/>
            <a:t>Bab ini menerangkan kitaran semakan kurikulum, keperluan dan justifikasi menjalankan semakan kurikulum, prosedur yang terlibat dalam proses semakan, perubahan maklumat program dan peringkat kelulusan semakan kurikulum iaitu di peringkat UA, KPM (PT) dan MQA. </a:t>
          </a:r>
        </a:p>
        <a:p>
          <a:pPr lvl="0" algn="just" defTabSz="800100">
            <a:lnSpc>
              <a:spcPct val="90000"/>
            </a:lnSpc>
            <a:spcBef>
              <a:spcPct val="0"/>
            </a:spcBef>
            <a:spcAft>
              <a:spcPct val="35000"/>
            </a:spcAft>
          </a:pPr>
          <a:r>
            <a:rPr lang="ms-MY" sz="1800" kern="1200" dirty="0"/>
            <a:t>Bab ini juga mencadangkan format Kertas Cadangan Permohonan Semakan Kurikulum Untuk Mesyuarat Jawatankuasa Pendidikan Tinggi (JKPT) sebagai panduan permohonan kelulusan semakan kurikulum.</a:t>
          </a:r>
          <a:endParaRPr lang="en-US" sz="1800" kern="1200" dirty="0"/>
        </a:p>
      </dsp:txBody>
      <dsp:txXfrm>
        <a:off x="3127" y="0"/>
        <a:ext cx="9820001" cy="17146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FF14C8-7937-4651-ADCF-5A81C5A81C0F}">
      <dsp:nvSpPr>
        <dsp:cNvPr id="0" name=""/>
        <dsp:cNvSpPr/>
      </dsp:nvSpPr>
      <dsp:spPr>
        <a:xfrm rot="5400000">
          <a:off x="6301587" y="-2303662"/>
          <a:ext cx="1698041" cy="6729984"/>
        </a:xfrm>
        <a:prstGeom prst="round2SameRect">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ms-MY" sz="1900" kern="1200" dirty="0"/>
            <a:t>Perubahan terkini dalam standard program dan keperluan badan profesional</a:t>
          </a:r>
          <a:endParaRPr lang="en-US" sz="1900" kern="1200" dirty="0"/>
        </a:p>
        <a:p>
          <a:pPr marL="171450" lvl="1" indent="-171450" algn="l" defTabSz="844550">
            <a:lnSpc>
              <a:spcPct val="90000"/>
            </a:lnSpc>
            <a:spcBef>
              <a:spcPct val="0"/>
            </a:spcBef>
            <a:spcAft>
              <a:spcPct val="15000"/>
            </a:spcAft>
            <a:buChar char="••"/>
          </a:pPr>
          <a:r>
            <a:rPr lang="ms-MY" sz="1900" kern="1200" dirty="0"/>
            <a:t>Bagi memastikan program akademik yang ditawarkan memenuhi dan mematuhi keperluan akreditasi dan pemegang taruh. </a:t>
          </a:r>
          <a:endParaRPr lang="en-US" sz="1900" kern="1200" dirty="0"/>
        </a:p>
      </dsp:txBody>
      <dsp:txXfrm rot="-5400000">
        <a:off x="3785616" y="295201"/>
        <a:ext cx="6647092" cy="1532257"/>
      </dsp:txXfrm>
    </dsp:sp>
    <dsp:sp modelId="{BA5F82F6-5266-4C46-AEDE-89B450BB3107}">
      <dsp:nvSpPr>
        <dsp:cNvPr id="0" name=""/>
        <dsp:cNvSpPr/>
      </dsp:nvSpPr>
      <dsp:spPr>
        <a:xfrm>
          <a:off x="0" y="53"/>
          <a:ext cx="3785616" cy="2122552"/>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ms-MY" sz="3200" b="1" kern="1200" dirty="0"/>
            <a:t>1. Perubahan Standard Program</a:t>
          </a:r>
          <a:endParaRPr lang="en-US" sz="3200" kern="1200" dirty="0"/>
        </a:p>
      </dsp:txBody>
      <dsp:txXfrm>
        <a:off x="103614" y="103667"/>
        <a:ext cx="3578388" cy="1915324"/>
      </dsp:txXfrm>
    </dsp:sp>
    <dsp:sp modelId="{AEE97A06-5C66-4FF1-AC62-8AAD6DF0EB69}">
      <dsp:nvSpPr>
        <dsp:cNvPr id="0" name=""/>
        <dsp:cNvSpPr/>
      </dsp:nvSpPr>
      <dsp:spPr>
        <a:xfrm rot="5400000">
          <a:off x="6301587" y="-74983"/>
          <a:ext cx="1698041" cy="6729984"/>
        </a:xfrm>
        <a:prstGeom prst="round2SameRect">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ms-MY" sz="1900" kern="1200" dirty="0"/>
            <a:t>Dijalankan secara komprehensif bagi memastikan kurikulum program akademik relevan, berdaya saing dan dapat melahirkan graduan yang memenuhi kehendak industri dan trend semasa serta keperluan di peringkat negara dan antarabangsa. </a:t>
          </a:r>
          <a:endParaRPr lang="en-US" sz="1900" kern="1200" dirty="0"/>
        </a:p>
        <a:p>
          <a:pPr marL="171450" lvl="1" indent="-171450" algn="l" defTabSz="844550">
            <a:lnSpc>
              <a:spcPct val="90000"/>
            </a:lnSpc>
            <a:spcBef>
              <a:spcPct val="0"/>
            </a:spcBef>
            <a:spcAft>
              <a:spcPct val="15000"/>
            </a:spcAft>
            <a:buChar char="••"/>
          </a:pPr>
          <a:r>
            <a:rPr lang="ms-MY" sz="1900" kern="1200" dirty="0"/>
            <a:t>Rujuk Bahagian 2.3.1 untuk keterangan lanjut.</a:t>
          </a:r>
          <a:endParaRPr lang="en-US" sz="1900" kern="1200" dirty="0"/>
        </a:p>
      </dsp:txBody>
      <dsp:txXfrm rot="-5400000">
        <a:off x="3785616" y="2523880"/>
        <a:ext cx="6647092" cy="1532257"/>
      </dsp:txXfrm>
    </dsp:sp>
    <dsp:sp modelId="{8AF6B48F-5648-4D03-9525-8F7241DA3378}">
      <dsp:nvSpPr>
        <dsp:cNvPr id="0" name=""/>
        <dsp:cNvSpPr/>
      </dsp:nvSpPr>
      <dsp:spPr>
        <a:xfrm>
          <a:off x="0" y="2228732"/>
          <a:ext cx="3785616" cy="2122552"/>
        </a:xfrm>
        <a:prstGeom prst="round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ms-MY" sz="3200" b="1" kern="1200" dirty="0"/>
            <a:t>2. Kajian Pasaran </a:t>
          </a:r>
          <a:endParaRPr lang="en-US" sz="3200" kern="1200" dirty="0"/>
        </a:p>
      </dsp:txBody>
      <dsp:txXfrm>
        <a:off x="103614" y="2332346"/>
        <a:ext cx="3578388" cy="19153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C26C64-0FCF-4CA7-A6EC-77020D9050F7}">
      <dsp:nvSpPr>
        <dsp:cNvPr id="0" name=""/>
        <dsp:cNvSpPr/>
      </dsp:nvSpPr>
      <dsp:spPr>
        <a:xfrm rot="5400000">
          <a:off x="6832643" y="-2453727"/>
          <a:ext cx="1954225" cy="7350358"/>
        </a:xfrm>
        <a:prstGeom prst="round2SameRect">
          <a:avLst/>
        </a:prstGeom>
        <a:solidFill>
          <a:schemeClr val="lt1">
            <a:alpha val="90000"/>
            <a:tint val="40000"/>
            <a:hueOff val="0"/>
            <a:satOff val="0"/>
            <a:lumOff val="0"/>
            <a:alphaOff val="0"/>
          </a:schemeClr>
        </a:solidFill>
        <a:ln w="57150" cap="flat" cmpd="sng" algn="ctr">
          <a:solidFill>
            <a:schemeClr val="accent2">
              <a:lumMod val="7500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ms-MY" sz="1600" kern="1200" dirty="0"/>
            <a:t>Penilai luar : kalangan ahli akademik yang berwibawa dan berpengalaman (</a:t>
          </a:r>
          <a:r>
            <a:rPr lang="ms-MY" sz="1600" i="1" kern="1200" dirty="0"/>
            <a:t>high academic standing</a:t>
          </a:r>
          <a:r>
            <a:rPr lang="ms-MY" sz="1600" kern="1200" dirty="0"/>
            <a:t>) serta mempunyai kefahaman yang mendalam dalam disiplin berkenaan. </a:t>
          </a:r>
          <a:endParaRPr lang="en-US" sz="1600" kern="1200" dirty="0"/>
        </a:p>
        <a:p>
          <a:pPr marL="171450" lvl="1" indent="-171450" algn="l" defTabSz="711200">
            <a:lnSpc>
              <a:spcPct val="90000"/>
            </a:lnSpc>
            <a:spcBef>
              <a:spcPct val="0"/>
            </a:spcBef>
            <a:spcAft>
              <a:spcPct val="15000"/>
            </a:spcAft>
            <a:buChar char="••"/>
          </a:pPr>
          <a:r>
            <a:rPr lang="ms-MY" sz="1600" kern="1200" dirty="0"/>
            <a:t>Tugas Penilai luar:  melaksanakan penilaian, termasuk kandungan kursus, tugasan pelajar, kaedah penyampaian, kaedah penilaian, perjawatan, prasarana dan lain-lain yang relevan bagi menjamin kualiti program akademik. </a:t>
          </a:r>
          <a:endParaRPr lang="en-US" sz="1600" kern="1200" dirty="0"/>
        </a:p>
      </dsp:txBody>
      <dsp:txXfrm rot="-5400000">
        <a:off x="4134577" y="339736"/>
        <a:ext cx="7254961" cy="1763431"/>
      </dsp:txXfrm>
    </dsp:sp>
    <dsp:sp modelId="{CDC9BE8D-796C-4252-A182-E00B51F7B130}">
      <dsp:nvSpPr>
        <dsp:cNvPr id="0" name=""/>
        <dsp:cNvSpPr/>
      </dsp:nvSpPr>
      <dsp:spPr>
        <a:xfrm>
          <a:off x="0" y="61"/>
          <a:ext cx="4134576" cy="2442781"/>
        </a:xfrm>
        <a:prstGeom prst="roundRect">
          <a:avLst/>
        </a:prstGeom>
        <a:solidFill>
          <a:schemeClr val="lt1">
            <a:hueOff val="0"/>
            <a:satOff val="0"/>
            <a:lumOff val="0"/>
            <a:alphaOff val="0"/>
          </a:schemeClr>
        </a:solidFill>
        <a:ln w="76200" cap="flat" cmpd="sng" algn="ctr">
          <a:solidFill>
            <a:schemeClr val="accent2">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ms-MY" sz="2900" b="1" kern="1200" dirty="0"/>
            <a:t>3. Laporan Penilai/Pemeriksa Luar </a:t>
          </a:r>
          <a:endParaRPr lang="en-US" sz="2900" kern="1200" dirty="0"/>
        </a:p>
      </dsp:txBody>
      <dsp:txXfrm>
        <a:off x="119247" y="119308"/>
        <a:ext cx="3896082" cy="2204287"/>
      </dsp:txXfrm>
    </dsp:sp>
    <dsp:sp modelId="{2BCEEE74-13E1-4F4B-A0CD-E587E4000AC3}">
      <dsp:nvSpPr>
        <dsp:cNvPr id="0" name=""/>
        <dsp:cNvSpPr/>
      </dsp:nvSpPr>
      <dsp:spPr>
        <a:xfrm rot="5400000">
          <a:off x="6832643" y="111193"/>
          <a:ext cx="1954225" cy="7350358"/>
        </a:xfrm>
        <a:prstGeom prst="round2SameRect">
          <a:avLst/>
        </a:prstGeom>
        <a:solidFill>
          <a:schemeClr val="lt1">
            <a:alpha val="90000"/>
            <a:tint val="40000"/>
            <a:hueOff val="0"/>
            <a:satOff val="0"/>
            <a:lumOff val="0"/>
            <a:alphaOff val="0"/>
          </a:schemeClr>
        </a:solidFill>
        <a:ln w="57150" cap="flat" cmpd="sng" algn="ctr">
          <a:solidFill>
            <a:schemeClr val="accent2"/>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ms-MY" sz="1600" kern="1200" dirty="0"/>
            <a:t>UA perlu mempunyai mekanisme dan prosedur CQI yang sistematik dan berterusan. </a:t>
          </a:r>
          <a:endParaRPr lang="en-US" sz="1600" kern="1200" dirty="0"/>
        </a:p>
        <a:p>
          <a:pPr marL="171450" lvl="1" indent="-171450" algn="l" defTabSz="711200">
            <a:lnSpc>
              <a:spcPct val="90000"/>
            </a:lnSpc>
            <a:spcBef>
              <a:spcPct val="0"/>
            </a:spcBef>
            <a:spcAft>
              <a:spcPct val="15000"/>
            </a:spcAft>
            <a:buChar char="••"/>
          </a:pPr>
          <a:r>
            <a:rPr lang="ms-MY" sz="1600" kern="1200" dirty="0"/>
            <a:t>Mekanisme CQI adalah semakan semula kitaran atau proses perancangan, pelaksanaan, penyemakan dan penambahbaikan yang boleh dilakukan sama ada di peringkat input, proses atau output. </a:t>
          </a:r>
          <a:endParaRPr lang="en-US" sz="1600" kern="1200" dirty="0"/>
        </a:p>
        <a:p>
          <a:pPr marL="171450" lvl="1" indent="-171450" algn="l" defTabSz="711200">
            <a:lnSpc>
              <a:spcPct val="90000"/>
            </a:lnSpc>
            <a:spcBef>
              <a:spcPct val="0"/>
            </a:spcBef>
            <a:spcAft>
              <a:spcPct val="15000"/>
            </a:spcAft>
            <a:buChar char="••"/>
          </a:pPr>
          <a:r>
            <a:rPr lang="ms-MY" sz="1600" kern="1200" dirty="0"/>
            <a:t>Data GE dan GOT harus dikaji sekiranya ada keperluan untuk membuat penambahbaikan ke atas kurikulum program.</a:t>
          </a:r>
          <a:endParaRPr lang="en-US" sz="1600" kern="1200" dirty="0"/>
        </a:p>
      </dsp:txBody>
      <dsp:txXfrm rot="-5400000">
        <a:off x="4134577" y="2904657"/>
        <a:ext cx="7254961" cy="1763431"/>
      </dsp:txXfrm>
    </dsp:sp>
    <dsp:sp modelId="{2204DCBF-4547-4E0D-A1B5-3A26D3461328}">
      <dsp:nvSpPr>
        <dsp:cNvPr id="0" name=""/>
        <dsp:cNvSpPr/>
      </dsp:nvSpPr>
      <dsp:spPr>
        <a:xfrm>
          <a:off x="0" y="2564981"/>
          <a:ext cx="4134576" cy="2442781"/>
        </a:xfrm>
        <a:prstGeom prst="roundRect">
          <a:avLst/>
        </a:prstGeom>
        <a:solidFill>
          <a:schemeClr val="lt1">
            <a:hueOff val="0"/>
            <a:satOff val="0"/>
            <a:lumOff val="0"/>
            <a:alphaOff val="0"/>
          </a:schemeClr>
        </a:solidFill>
        <a:ln w="76200" cap="flat" cmpd="sng" algn="ctr">
          <a:solidFill>
            <a:schemeClr val="accent2">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ms-MY" sz="2900" b="1" kern="1200" dirty="0"/>
            <a:t>4. Laporan Penambahbaikan Kualiti Berterusan (</a:t>
          </a:r>
          <a:r>
            <a:rPr lang="ms-MY" sz="2900" b="1" i="1" kern="1200" dirty="0"/>
            <a:t>Continual Quality Improvement</a:t>
          </a:r>
          <a:r>
            <a:rPr lang="ms-MY" sz="2900" b="1" kern="1200" dirty="0"/>
            <a:t>, CQI)</a:t>
          </a:r>
          <a:endParaRPr lang="en-US" sz="2900" kern="1200" dirty="0"/>
        </a:p>
      </dsp:txBody>
      <dsp:txXfrm>
        <a:off x="119247" y="2684228"/>
        <a:ext cx="3896082" cy="22042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816131-4B19-4358-A715-FA0DDA560BB4}">
      <dsp:nvSpPr>
        <dsp:cNvPr id="0" name=""/>
        <dsp:cNvSpPr/>
      </dsp:nvSpPr>
      <dsp:spPr>
        <a:xfrm>
          <a:off x="386834" y="0"/>
          <a:ext cx="4384118" cy="3684588"/>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7A0D03-7BE1-425D-B948-71EC6C0DC9F2}">
      <dsp:nvSpPr>
        <dsp:cNvPr id="0" name=""/>
        <dsp:cNvSpPr/>
      </dsp:nvSpPr>
      <dsp:spPr>
        <a:xfrm>
          <a:off x="0" y="1105376"/>
          <a:ext cx="5157787" cy="1473835"/>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ms-MY" sz="2100" kern="1200"/>
            <a:t>Maklum balas dan analisis dapatan pihak pemegang taruh penting untuk memberikan input dalam semakan kurikulum program</a:t>
          </a:r>
          <a:endParaRPr lang="en-US" sz="2100" kern="1200"/>
        </a:p>
      </dsp:txBody>
      <dsp:txXfrm>
        <a:off x="71947" y="1177323"/>
        <a:ext cx="5013893" cy="132994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509C77-A5B2-4D0B-BE3C-B0879A4A8904}">
      <dsp:nvSpPr>
        <dsp:cNvPr id="0" name=""/>
        <dsp:cNvSpPr/>
      </dsp:nvSpPr>
      <dsp:spPr>
        <a:xfrm>
          <a:off x="0" y="85978"/>
          <a:ext cx="10515600" cy="675675"/>
        </a:xfrm>
        <a:prstGeom prst="roundRect">
          <a:avLst/>
        </a:prstGeom>
        <a:solidFill>
          <a:schemeClr val="accent2">
            <a:lumMod val="40000"/>
            <a:lumOff val="60000"/>
          </a:schemeClr>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ms-MY" sz="2800" b="1" kern="1200" dirty="0"/>
            <a:t>6. PENANDAARASAN</a:t>
          </a:r>
          <a:endParaRPr lang="en-US" sz="2800" kern="1200" dirty="0"/>
        </a:p>
      </dsp:txBody>
      <dsp:txXfrm>
        <a:off x="32984" y="118962"/>
        <a:ext cx="10449632" cy="609707"/>
      </dsp:txXfrm>
    </dsp:sp>
    <dsp:sp modelId="{16F04642-BE14-4B94-A39E-264393E390C0}">
      <dsp:nvSpPr>
        <dsp:cNvPr id="0" name=""/>
        <dsp:cNvSpPr/>
      </dsp:nvSpPr>
      <dsp:spPr>
        <a:xfrm>
          <a:off x="0" y="761653"/>
          <a:ext cx="10515600" cy="2083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ms-MY" sz="2600" kern="1200" dirty="0"/>
            <a:t>Mekanisme mengenal pasti peluang penambahbaikan dan amalan baik</a:t>
          </a:r>
          <a:endParaRPr lang="en-US" sz="2600" kern="1200" dirty="0"/>
        </a:p>
        <a:p>
          <a:pPr marL="228600" lvl="1" indent="-228600" algn="l" defTabSz="1155700">
            <a:lnSpc>
              <a:spcPct val="90000"/>
            </a:lnSpc>
            <a:spcBef>
              <a:spcPct val="0"/>
            </a:spcBef>
            <a:spcAft>
              <a:spcPct val="20000"/>
            </a:spcAft>
            <a:buChar char="••"/>
          </a:pPr>
          <a:r>
            <a:rPr lang="ms-MY" sz="2600" kern="1200" dirty="0"/>
            <a:t>Menjadi input bagi menambah baik matlamat institusi, pelan strategik dan juga sistem jaminan kualiti. </a:t>
          </a:r>
          <a:endParaRPr lang="en-US" sz="2600" kern="1200" dirty="0"/>
        </a:p>
        <a:p>
          <a:pPr marL="228600" lvl="1" indent="-228600" algn="l" defTabSz="1155700">
            <a:lnSpc>
              <a:spcPct val="90000"/>
            </a:lnSpc>
            <a:spcBef>
              <a:spcPct val="0"/>
            </a:spcBef>
            <a:spcAft>
              <a:spcPct val="20000"/>
            </a:spcAft>
            <a:buChar char="••"/>
          </a:pPr>
          <a:r>
            <a:rPr lang="ms-MY" sz="2600" kern="1200" dirty="0"/>
            <a:t>Melibatkan empat (4) peringkat iaitu perancangan, pelaksanaan, semakan dan tindakan.</a:t>
          </a:r>
          <a:endParaRPr lang="en-US" sz="2600" kern="1200" dirty="0"/>
        </a:p>
      </dsp:txBody>
      <dsp:txXfrm>
        <a:off x="0" y="761653"/>
        <a:ext cx="10515600" cy="2083455"/>
      </dsp:txXfrm>
    </dsp:sp>
    <dsp:sp modelId="{175F762F-632D-4440-9363-582AEA661921}">
      <dsp:nvSpPr>
        <dsp:cNvPr id="0" name=""/>
        <dsp:cNvSpPr/>
      </dsp:nvSpPr>
      <dsp:spPr>
        <a:xfrm>
          <a:off x="0" y="2845108"/>
          <a:ext cx="10515600" cy="675675"/>
        </a:xfrm>
        <a:prstGeom prst="roundRect">
          <a:avLst/>
        </a:prstGeom>
        <a:solidFill>
          <a:schemeClr val="accent2">
            <a:lumMod val="40000"/>
            <a:lumOff val="60000"/>
          </a:schemeClr>
        </a:solidFill>
        <a:ln w="190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ms-MY" sz="2800" b="1" kern="1200" dirty="0"/>
            <a:t>7. KEPERLUAN SEMASA DALAM BIDANG  </a:t>
          </a:r>
          <a:endParaRPr lang="en-US" sz="2800" kern="1200" dirty="0"/>
        </a:p>
      </dsp:txBody>
      <dsp:txXfrm>
        <a:off x="32984" y="2878092"/>
        <a:ext cx="10449632" cy="609707"/>
      </dsp:txXfrm>
    </dsp:sp>
    <dsp:sp modelId="{1CCB5C03-4BC6-41FA-9515-3A252CA86440}">
      <dsp:nvSpPr>
        <dsp:cNvPr id="0" name=""/>
        <dsp:cNvSpPr/>
      </dsp:nvSpPr>
      <dsp:spPr>
        <a:xfrm>
          <a:off x="0" y="3520783"/>
          <a:ext cx="10515600" cy="1195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ms-MY" sz="2600" kern="1200" dirty="0"/>
            <a:t>Input dari rakan industri, majikan dan pakar bidang dalam memastikan bidang ilmu atau kemahiran yang ditawarkan di UA adalah terkini, relevan dan selari dengan kehendak semasa. </a:t>
          </a:r>
          <a:endParaRPr lang="en-US" sz="2600" kern="1200" dirty="0"/>
        </a:p>
      </dsp:txBody>
      <dsp:txXfrm>
        <a:off x="0" y="3520783"/>
        <a:ext cx="10515600" cy="119542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3D3A69-F145-4E81-9B9C-BC83E0E1A204}">
      <dsp:nvSpPr>
        <dsp:cNvPr id="0" name=""/>
        <dsp:cNvSpPr/>
      </dsp:nvSpPr>
      <dsp:spPr>
        <a:xfrm rot="5400000">
          <a:off x="1241932" y="981060"/>
          <a:ext cx="4010844" cy="3056334"/>
        </a:xfrm>
        <a:prstGeom prst="round2SameRect">
          <a:avLst/>
        </a:prstGeom>
        <a:solidFill>
          <a:schemeClr val="bg1">
            <a:lumMod val="9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ms-MY" sz="1400" kern="1200" dirty="0"/>
            <a:t>Dua (2) mekanisme yang boleh diamalkan oleh UA semasa menjalankan proses semakan kurikulum. </a:t>
          </a:r>
          <a:endParaRPr lang="en-US" sz="1400" kern="1200" dirty="0"/>
        </a:p>
        <a:p>
          <a:pPr marL="114300" lvl="1" indent="-114300" algn="l" defTabSz="622300">
            <a:lnSpc>
              <a:spcPct val="90000"/>
            </a:lnSpc>
            <a:spcBef>
              <a:spcPct val="0"/>
            </a:spcBef>
            <a:spcAft>
              <a:spcPct val="15000"/>
            </a:spcAft>
            <a:buChar char="••"/>
          </a:pPr>
          <a:r>
            <a:rPr lang="ms-MY" sz="1400" kern="1200" dirty="0"/>
            <a:t>Justifikasi dan keperluan pelaksanaan mekanisme ini adalah: </a:t>
          </a:r>
          <a:endParaRPr lang="en-US" sz="1400" kern="1200" dirty="0"/>
        </a:p>
        <a:p>
          <a:pPr marL="114300" lvl="1" indent="-114300" algn="l" defTabSz="622300">
            <a:lnSpc>
              <a:spcPct val="90000"/>
            </a:lnSpc>
            <a:spcBef>
              <a:spcPct val="0"/>
            </a:spcBef>
            <a:spcAft>
              <a:spcPct val="15000"/>
            </a:spcAft>
            <a:buChar char="••"/>
          </a:pPr>
          <a:r>
            <a:rPr lang="ms-MY" sz="1400" kern="1200" dirty="0"/>
            <a:t>memastikan program sedia ada mampu berdaya saing dan menjamin kemampanan program akademik;</a:t>
          </a:r>
          <a:endParaRPr lang="en-US" sz="1400" kern="1200" dirty="0"/>
        </a:p>
        <a:p>
          <a:pPr marL="114300" lvl="1" indent="-114300" algn="l" defTabSz="622300">
            <a:lnSpc>
              <a:spcPct val="90000"/>
            </a:lnSpc>
            <a:spcBef>
              <a:spcPct val="0"/>
            </a:spcBef>
            <a:spcAft>
              <a:spcPct val="15000"/>
            </a:spcAft>
            <a:buChar char="••"/>
          </a:pPr>
          <a:r>
            <a:rPr lang="ms-MY" sz="1400" kern="1200" dirty="0"/>
            <a:t>mematuhi dan memenuhi dasar kementerian/badan penilai/badan profesional untuk menjamin kualiti program akademik; dan</a:t>
          </a:r>
          <a:endParaRPr lang="en-US" sz="1400" kern="1200" dirty="0"/>
        </a:p>
        <a:p>
          <a:pPr marL="114300" lvl="1" indent="-114300" algn="l" defTabSz="622300">
            <a:lnSpc>
              <a:spcPct val="90000"/>
            </a:lnSpc>
            <a:spcBef>
              <a:spcPct val="0"/>
            </a:spcBef>
            <a:spcAft>
              <a:spcPct val="15000"/>
            </a:spcAft>
            <a:buChar char="••"/>
          </a:pPr>
          <a:r>
            <a:rPr lang="ms-MY" sz="1400" kern="1200" dirty="0"/>
            <a:t>kekangan dan cabaran daripada implikasi kewangan, fizikal dan sumber</a:t>
          </a:r>
          <a:endParaRPr lang="en-US" sz="1400" kern="1200" dirty="0"/>
        </a:p>
      </dsp:txBody>
      <dsp:txXfrm rot="-5400000">
        <a:off x="1719187" y="653003"/>
        <a:ext cx="2907136" cy="3712448"/>
      </dsp:txXfrm>
    </dsp:sp>
    <dsp:sp modelId="{EEAE32B1-D63A-4FE3-A0E5-BE4C56280EE4}">
      <dsp:nvSpPr>
        <dsp:cNvPr id="0" name=""/>
        <dsp:cNvSpPr/>
      </dsp:nvSpPr>
      <dsp:spPr>
        <a:xfrm>
          <a:off x="0" y="2450"/>
          <a:ext cx="1719187" cy="5013555"/>
        </a:xfrm>
        <a:prstGeom prst="roundRect">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ms-MY" sz="1900" b="1" kern="1200" dirty="0"/>
            <a:t>9. KONSOLIDASI ATAU SEGREGASI</a:t>
          </a:r>
          <a:endParaRPr lang="en-US" sz="1900" kern="1200" dirty="0"/>
        </a:p>
      </dsp:txBody>
      <dsp:txXfrm>
        <a:off x="83924" y="86374"/>
        <a:ext cx="1551339" cy="484570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259FD-6844-4928-BFEA-DF01D207CA2E}">
      <dsp:nvSpPr>
        <dsp:cNvPr id="0" name=""/>
        <dsp:cNvSpPr/>
      </dsp:nvSpPr>
      <dsp:spPr>
        <a:xfrm>
          <a:off x="0" y="30781"/>
          <a:ext cx="6096000" cy="55165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ms-MY" sz="2300" b="1" kern="1200" dirty="0"/>
            <a:t>Definisi Konsolidasi:</a:t>
          </a:r>
          <a:r>
            <a:rPr lang="ms-MY" sz="2300" kern="1200" dirty="0"/>
            <a:t> </a:t>
          </a:r>
          <a:endParaRPr lang="en-US" sz="2300" kern="1200" dirty="0"/>
        </a:p>
      </dsp:txBody>
      <dsp:txXfrm>
        <a:off x="26930" y="57711"/>
        <a:ext cx="6042140" cy="497795"/>
      </dsp:txXfrm>
    </dsp:sp>
    <dsp:sp modelId="{B7A0BCFA-BAE1-4F95-A6E7-02C0F3743580}">
      <dsp:nvSpPr>
        <dsp:cNvPr id="0" name=""/>
        <dsp:cNvSpPr/>
      </dsp:nvSpPr>
      <dsp:spPr>
        <a:xfrm>
          <a:off x="0" y="582436"/>
          <a:ext cx="6096000" cy="166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ms-MY" sz="1800" kern="1200" dirty="0"/>
            <a:t>Konsolidasi merujuk kepada minimum dua (2) atau lebih program akademik asal daripada tahap kelayakan yang sama yang digabungkan.</a:t>
          </a:r>
          <a:r>
            <a:rPr lang="ms-MY" sz="1800" b="1" kern="1200" dirty="0"/>
            <a:t> </a:t>
          </a:r>
          <a:endParaRPr lang="en-US" sz="1800" kern="1200" dirty="0"/>
        </a:p>
        <a:p>
          <a:pPr marL="171450" lvl="1" indent="-171450" algn="l" defTabSz="800100">
            <a:lnSpc>
              <a:spcPct val="90000"/>
            </a:lnSpc>
            <a:spcBef>
              <a:spcPct val="0"/>
            </a:spcBef>
            <a:spcAft>
              <a:spcPct val="20000"/>
            </a:spcAft>
            <a:buChar char="••"/>
          </a:pPr>
          <a:r>
            <a:rPr lang="ms-MY" sz="1800" kern="1200" dirty="0"/>
            <a:t>Bilangan program akademik yang dihasilkan selepas konsolidasi tidak boleh melebihi bilangan program asal yang terlibat. </a:t>
          </a:r>
          <a:endParaRPr lang="en-US" sz="1800" kern="1200" dirty="0"/>
        </a:p>
      </dsp:txBody>
      <dsp:txXfrm>
        <a:off x="0" y="582436"/>
        <a:ext cx="6096000" cy="1666350"/>
      </dsp:txXfrm>
    </dsp:sp>
    <dsp:sp modelId="{60BC8613-9A17-4AC7-A222-2CB946DB126E}">
      <dsp:nvSpPr>
        <dsp:cNvPr id="0" name=""/>
        <dsp:cNvSpPr/>
      </dsp:nvSpPr>
      <dsp:spPr>
        <a:xfrm>
          <a:off x="0" y="2248786"/>
          <a:ext cx="6096000" cy="551655"/>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ms-MY" sz="2300" b="1" kern="1200" dirty="0"/>
            <a:t>Definisi Segregasi:</a:t>
          </a:r>
          <a:endParaRPr lang="en-US" sz="2300" kern="1200" dirty="0"/>
        </a:p>
      </dsp:txBody>
      <dsp:txXfrm>
        <a:off x="26930" y="2275716"/>
        <a:ext cx="6042140" cy="497795"/>
      </dsp:txXfrm>
    </dsp:sp>
    <dsp:sp modelId="{90F1FC90-AEF1-4E81-9AC7-FFBBB7E25648}">
      <dsp:nvSpPr>
        <dsp:cNvPr id="0" name=""/>
        <dsp:cNvSpPr/>
      </dsp:nvSpPr>
      <dsp:spPr>
        <a:xfrm>
          <a:off x="0" y="2800441"/>
          <a:ext cx="6096000" cy="166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ms-MY" sz="1800" kern="1200" dirty="0"/>
            <a:t>Segregasi merujuk kepada satu (1) atau lebih program akademik asal daripada tahap kelayakan yang sama yang dipecahkan kepada beberapa program. </a:t>
          </a:r>
          <a:endParaRPr lang="en-US" sz="1800" kern="1200" dirty="0"/>
        </a:p>
        <a:p>
          <a:pPr marL="171450" lvl="1" indent="-171450" algn="l" defTabSz="800100">
            <a:lnSpc>
              <a:spcPct val="90000"/>
            </a:lnSpc>
            <a:spcBef>
              <a:spcPct val="0"/>
            </a:spcBef>
            <a:spcAft>
              <a:spcPct val="20000"/>
            </a:spcAft>
            <a:buChar char="••"/>
          </a:pPr>
          <a:r>
            <a:rPr lang="ms-MY" sz="1800" kern="1200" dirty="0"/>
            <a:t>Bilangan program akademik yang dihasilkan selepas segregasi tidak boleh sama dengan bilangan program asal yang terlibat.</a:t>
          </a:r>
          <a:r>
            <a:rPr lang="ms-MY" sz="1800" b="1" kern="1200" dirty="0"/>
            <a:t> </a:t>
          </a:r>
          <a:endParaRPr lang="en-US" sz="1800" kern="1200" dirty="0"/>
        </a:p>
      </dsp:txBody>
      <dsp:txXfrm>
        <a:off x="0" y="2800441"/>
        <a:ext cx="6096000" cy="166635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Y"/>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a:p>
        </p:txBody>
      </p:sp>
      <p:sp>
        <p:nvSpPr>
          <p:cNvPr id="4" name="Date Placeholder 3"/>
          <p:cNvSpPr>
            <a:spLocks noGrp="1"/>
          </p:cNvSpPr>
          <p:nvPr>
            <p:ph type="dt" sz="half" idx="10"/>
          </p:nvPr>
        </p:nvSpPr>
        <p:spPr/>
        <p:txBody>
          <a:bodyPr/>
          <a:lstStyle/>
          <a:p>
            <a:fld id="{974DEE94-B64B-4A74-AF56-4E85AD5239BD}" type="datetimeFigureOut">
              <a:rPr lang="en-MY" smtClean="0"/>
              <a:t>23/1/2019</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4F4ECB71-A444-4CB0-AC6D-EB04D61A5BE3}" type="slidenum">
              <a:rPr lang="en-MY" smtClean="0"/>
              <a:t>‹#›</a:t>
            </a:fld>
            <a:endParaRPr lang="en-MY"/>
          </a:p>
        </p:txBody>
      </p:sp>
    </p:spTree>
    <p:extLst>
      <p:ext uri="{BB962C8B-B14F-4D97-AF65-F5344CB8AC3E}">
        <p14:creationId xmlns:p14="http://schemas.microsoft.com/office/powerpoint/2010/main" val="474627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10"/>
          </p:nvPr>
        </p:nvSpPr>
        <p:spPr/>
        <p:txBody>
          <a:bodyPr/>
          <a:lstStyle/>
          <a:p>
            <a:fld id="{974DEE94-B64B-4A74-AF56-4E85AD5239BD}" type="datetimeFigureOut">
              <a:rPr lang="en-MY" smtClean="0"/>
              <a:t>23/1/2019</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4F4ECB71-A444-4CB0-AC6D-EB04D61A5BE3}" type="slidenum">
              <a:rPr lang="en-MY" smtClean="0"/>
              <a:t>‹#›</a:t>
            </a:fld>
            <a:endParaRPr lang="en-MY"/>
          </a:p>
        </p:txBody>
      </p:sp>
    </p:spTree>
    <p:extLst>
      <p:ext uri="{BB962C8B-B14F-4D97-AF65-F5344CB8AC3E}">
        <p14:creationId xmlns:p14="http://schemas.microsoft.com/office/powerpoint/2010/main" val="2322745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MY"/>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10"/>
          </p:nvPr>
        </p:nvSpPr>
        <p:spPr/>
        <p:txBody>
          <a:bodyPr/>
          <a:lstStyle/>
          <a:p>
            <a:fld id="{974DEE94-B64B-4A74-AF56-4E85AD5239BD}" type="datetimeFigureOut">
              <a:rPr lang="en-MY" smtClean="0"/>
              <a:t>23/1/2019</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4F4ECB71-A444-4CB0-AC6D-EB04D61A5BE3}" type="slidenum">
              <a:rPr lang="en-MY" smtClean="0"/>
              <a:t>‹#›</a:t>
            </a:fld>
            <a:endParaRPr lang="en-MY"/>
          </a:p>
        </p:txBody>
      </p:sp>
    </p:spTree>
    <p:extLst>
      <p:ext uri="{BB962C8B-B14F-4D97-AF65-F5344CB8AC3E}">
        <p14:creationId xmlns:p14="http://schemas.microsoft.com/office/powerpoint/2010/main" val="2465365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12192000" cy="775778"/>
          </a:xfrm>
          <a:prstGeom prst="rect">
            <a:avLst/>
          </a:prstGeom>
        </p:spPr>
        <p:txBody>
          <a:bodyPr vert="horz" lIns="91440" tIns="45720" rIns="91440" bIns="45720" rtlCol="0" anchor="ctr">
            <a:normAutofit/>
          </a:bodyPr>
          <a:lstStyle>
            <a:lvl1pPr algn="ctr">
              <a:defRPr sz="4800" b="1">
                <a:solidFill>
                  <a:schemeClr val="tx1">
                    <a:lumMod val="65000"/>
                    <a:lumOff val="35000"/>
                  </a:schemeClr>
                </a:solidFill>
              </a:defRPr>
            </a:lvl1pPr>
          </a:lstStyle>
          <a:p>
            <a:r>
              <a:rPr lang="en-US" dirty="0"/>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6597352"/>
            <a:ext cx="12192000" cy="260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1005381"/>
            <a:ext cx="12192000" cy="419379"/>
          </a:xfrm>
          <a:prstGeom prst="rect">
            <a:avLst/>
          </a:prstGeom>
        </p:spPr>
        <p:txBody>
          <a:bodyPr anchor="ctr"/>
          <a:lstStyle>
            <a:lvl1pPr marL="0" marR="0" indent="0" algn="ctr" defTabSz="914400" rtl="0" eaLnBrk="1" fontAlgn="auto" latinLnBrk="1" hangingPunct="1">
              <a:lnSpc>
                <a:spcPct val="90000"/>
              </a:lnSpc>
              <a:spcBef>
                <a:spcPts val="1000"/>
              </a:spcBef>
              <a:spcAft>
                <a:spcPts val="0"/>
              </a:spcAft>
              <a:buClrTx/>
              <a:buSzTx/>
              <a:buFontTx/>
              <a:buNone/>
              <a:tabLst/>
              <a:defRPr sz="2400" b="0">
                <a:solidFill>
                  <a:schemeClr val="tx1">
                    <a:lumMod val="65000"/>
                    <a:lumOff val="35000"/>
                  </a:schemeClr>
                </a:solidFill>
              </a:defRPr>
            </a:lvl1pPr>
          </a:lstStyle>
          <a:p>
            <a:pPr marL="0" marR="0" lvl="0" indent="0" algn="ctr" defTabSz="914400" rtl="0" eaLnBrk="1" fontAlgn="auto" latinLnBrk="1" hangingPunct="1">
              <a:lnSpc>
                <a:spcPct val="90000"/>
              </a:lnSpc>
              <a:spcBef>
                <a:spcPts val="100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11213895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14127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lumMod val="75000"/>
                  <a:lumOff val="25000"/>
                </a:schemeClr>
              </a:solidFill>
            </a:endParaRPr>
          </a:p>
        </p:txBody>
      </p:sp>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09650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10"/>
          </p:nvPr>
        </p:nvSpPr>
        <p:spPr/>
        <p:txBody>
          <a:bodyPr/>
          <a:lstStyle/>
          <a:p>
            <a:fld id="{974DEE94-B64B-4A74-AF56-4E85AD5239BD}" type="datetimeFigureOut">
              <a:rPr lang="en-MY" smtClean="0"/>
              <a:t>23/1/2019</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4F4ECB71-A444-4CB0-AC6D-EB04D61A5BE3}" type="slidenum">
              <a:rPr lang="en-MY" smtClean="0"/>
              <a:t>‹#›</a:t>
            </a:fld>
            <a:endParaRPr lang="en-MY"/>
          </a:p>
        </p:txBody>
      </p:sp>
    </p:spTree>
    <p:extLst>
      <p:ext uri="{BB962C8B-B14F-4D97-AF65-F5344CB8AC3E}">
        <p14:creationId xmlns:p14="http://schemas.microsoft.com/office/powerpoint/2010/main" val="3712718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MY"/>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4DEE94-B64B-4A74-AF56-4E85AD5239BD}" type="datetimeFigureOut">
              <a:rPr lang="en-MY" smtClean="0"/>
              <a:t>23/1/2019</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4F4ECB71-A444-4CB0-AC6D-EB04D61A5BE3}" type="slidenum">
              <a:rPr lang="en-MY" smtClean="0"/>
              <a:t>‹#›</a:t>
            </a:fld>
            <a:endParaRPr lang="en-MY"/>
          </a:p>
        </p:txBody>
      </p:sp>
    </p:spTree>
    <p:extLst>
      <p:ext uri="{BB962C8B-B14F-4D97-AF65-F5344CB8AC3E}">
        <p14:creationId xmlns:p14="http://schemas.microsoft.com/office/powerpoint/2010/main" val="3876217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p:cNvSpPr>
            <a:spLocks noGrp="1"/>
          </p:cNvSpPr>
          <p:nvPr>
            <p:ph type="dt" sz="half" idx="10"/>
          </p:nvPr>
        </p:nvSpPr>
        <p:spPr/>
        <p:txBody>
          <a:bodyPr/>
          <a:lstStyle/>
          <a:p>
            <a:fld id="{974DEE94-B64B-4A74-AF56-4E85AD5239BD}" type="datetimeFigureOut">
              <a:rPr lang="en-MY" smtClean="0"/>
              <a:t>23/1/2019</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4F4ECB71-A444-4CB0-AC6D-EB04D61A5BE3}" type="slidenum">
              <a:rPr lang="en-MY" smtClean="0"/>
              <a:t>‹#›</a:t>
            </a:fld>
            <a:endParaRPr lang="en-MY"/>
          </a:p>
        </p:txBody>
      </p:sp>
    </p:spTree>
    <p:extLst>
      <p:ext uri="{BB962C8B-B14F-4D97-AF65-F5344CB8AC3E}">
        <p14:creationId xmlns:p14="http://schemas.microsoft.com/office/powerpoint/2010/main" val="595021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MY"/>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p:cNvSpPr>
            <a:spLocks noGrp="1"/>
          </p:cNvSpPr>
          <p:nvPr>
            <p:ph type="dt" sz="half" idx="10"/>
          </p:nvPr>
        </p:nvSpPr>
        <p:spPr/>
        <p:txBody>
          <a:bodyPr/>
          <a:lstStyle/>
          <a:p>
            <a:fld id="{974DEE94-B64B-4A74-AF56-4E85AD5239BD}" type="datetimeFigureOut">
              <a:rPr lang="en-MY" smtClean="0"/>
              <a:t>23/1/2019</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4F4ECB71-A444-4CB0-AC6D-EB04D61A5BE3}" type="slidenum">
              <a:rPr lang="en-MY" smtClean="0"/>
              <a:t>‹#›</a:t>
            </a:fld>
            <a:endParaRPr lang="en-MY"/>
          </a:p>
        </p:txBody>
      </p:sp>
    </p:spTree>
    <p:extLst>
      <p:ext uri="{BB962C8B-B14F-4D97-AF65-F5344CB8AC3E}">
        <p14:creationId xmlns:p14="http://schemas.microsoft.com/office/powerpoint/2010/main" val="2846938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Date Placeholder 2"/>
          <p:cNvSpPr>
            <a:spLocks noGrp="1"/>
          </p:cNvSpPr>
          <p:nvPr>
            <p:ph type="dt" sz="half" idx="10"/>
          </p:nvPr>
        </p:nvSpPr>
        <p:spPr/>
        <p:txBody>
          <a:bodyPr/>
          <a:lstStyle/>
          <a:p>
            <a:fld id="{974DEE94-B64B-4A74-AF56-4E85AD5239BD}" type="datetimeFigureOut">
              <a:rPr lang="en-MY" smtClean="0"/>
              <a:t>23/1/2019</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4F4ECB71-A444-4CB0-AC6D-EB04D61A5BE3}" type="slidenum">
              <a:rPr lang="en-MY" smtClean="0"/>
              <a:t>‹#›</a:t>
            </a:fld>
            <a:endParaRPr lang="en-MY"/>
          </a:p>
        </p:txBody>
      </p:sp>
    </p:spTree>
    <p:extLst>
      <p:ext uri="{BB962C8B-B14F-4D97-AF65-F5344CB8AC3E}">
        <p14:creationId xmlns:p14="http://schemas.microsoft.com/office/powerpoint/2010/main" val="2399321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4DEE94-B64B-4A74-AF56-4E85AD5239BD}" type="datetimeFigureOut">
              <a:rPr lang="en-MY" smtClean="0"/>
              <a:t>23/1/2019</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4F4ECB71-A444-4CB0-AC6D-EB04D61A5BE3}" type="slidenum">
              <a:rPr lang="en-MY" smtClean="0"/>
              <a:t>‹#›</a:t>
            </a:fld>
            <a:endParaRPr lang="en-MY"/>
          </a:p>
        </p:txBody>
      </p:sp>
    </p:spTree>
    <p:extLst>
      <p:ext uri="{BB962C8B-B14F-4D97-AF65-F5344CB8AC3E}">
        <p14:creationId xmlns:p14="http://schemas.microsoft.com/office/powerpoint/2010/main" val="2946748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74DEE94-B64B-4A74-AF56-4E85AD5239BD}" type="datetimeFigureOut">
              <a:rPr lang="en-MY" smtClean="0"/>
              <a:t>23/1/2019</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4F4ECB71-A444-4CB0-AC6D-EB04D61A5BE3}" type="slidenum">
              <a:rPr lang="en-MY" smtClean="0"/>
              <a:t>‹#›</a:t>
            </a:fld>
            <a:endParaRPr lang="en-MY"/>
          </a:p>
        </p:txBody>
      </p:sp>
    </p:spTree>
    <p:extLst>
      <p:ext uri="{BB962C8B-B14F-4D97-AF65-F5344CB8AC3E}">
        <p14:creationId xmlns:p14="http://schemas.microsoft.com/office/powerpoint/2010/main" val="3547862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74DEE94-B64B-4A74-AF56-4E85AD5239BD}" type="datetimeFigureOut">
              <a:rPr lang="en-MY" smtClean="0"/>
              <a:t>23/1/2019</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4F4ECB71-A444-4CB0-AC6D-EB04D61A5BE3}" type="slidenum">
              <a:rPr lang="en-MY" smtClean="0"/>
              <a:t>‹#›</a:t>
            </a:fld>
            <a:endParaRPr lang="en-MY"/>
          </a:p>
        </p:txBody>
      </p:sp>
    </p:spTree>
    <p:extLst>
      <p:ext uri="{BB962C8B-B14F-4D97-AF65-F5344CB8AC3E}">
        <p14:creationId xmlns:p14="http://schemas.microsoft.com/office/powerpoint/2010/main" val="2592892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MY"/>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4DEE94-B64B-4A74-AF56-4E85AD5239BD}" type="datetimeFigureOut">
              <a:rPr lang="en-MY" smtClean="0"/>
              <a:t>23/1/2019</a:t>
            </a:fld>
            <a:endParaRPr lang="en-MY"/>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4ECB71-A444-4CB0-AC6D-EB04D61A5BE3}" type="slidenum">
              <a:rPr lang="en-MY" smtClean="0"/>
              <a:t>‹#›</a:t>
            </a:fld>
            <a:endParaRPr lang="en-MY"/>
          </a:p>
        </p:txBody>
      </p:sp>
    </p:spTree>
    <p:extLst>
      <p:ext uri="{BB962C8B-B14F-4D97-AF65-F5344CB8AC3E}">
        <p14:creationId xmlns:p14="http://schemas.microsoft.com/office/powerpoint/2010/main" val="2381183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free-powerpoint-templates-design.com/" TargetMode="Externa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07865" y="819772"/>
            <a:ext cx="4645250" cy="2889114"/>
          </a:xfrm>
        </p:spPr>
        <p:txBody>
          <a:bodyPr anchor="b">
            <a:normAutofit fontScale="90000"/>
          </a:bodyPr>
          <a:lstStyle/>
          <a:p>
            <a:pPr algn="l"/>
            <a:r>
              <a:rPr lang="en-MY" sz="3800" dirty="0"/>
              <a:t>BENGKEL PEMANTAPAN PENAWARAN PROGRAM AKADEMIK UNIVERSITI AWAM</a:t>
            </a:r>
            <a:br>
              <a:rPr lang="en-MY" sz="3800" dirty="0"/>
            </a:br>
            <a:r>
              <a:rPr lang="en-MY" sz="3800" dirty="0"/>
              <a:t>16-19 OKTOBER 2018</a:t>
            </a:r>
            <a:br>
              <a:rPr lang="en-MY" sz="3800" dirty="0"/>
            </a:br>
            <a:r>
              <a:rPr lang="en-MY" sz="3800" dirty="0"/>
              <a:t>KINRARA RESORT PUCHONG</a:t>
            </a:r>
          </a:p>
        </p:txBody>
      </p:sp>
      <p:sp>
        <p:nvSpPr>
          <p:cNvPr id="3" name="Subtitle 2"/>
          <p:cNvSpPr>
            <a:spLocks noGrp="1"/>
          </p:cNvSpPr>
          <p:nvPr>
            <p:ph type="subTitle" idx="1"/>
          </p:nvPr>
        </p:nvSpPr>
        <p:spPr>
          <a:xfrm>
            <a:off x="5684547" y="3874436"/>
            <a:ext cx="5618398" cy="1147863"/>
          </a:xfrm>
        </p:spPr>
        <p:style>
          <a:lnRef idx="2">
            <a:schemeClr val="accent2"/>
          </a:lnRef>
          <a:fillRef idx="1">
            <a:schemeClr val="lt1"/>
          </a:fillRef>
          <a:effectRef idx="0">
            <a:schemeClr val="accent2"/>
          </a:effectRef>
          <a:fontRef idx="minor">
            <a:schemeClr val="dk1"/>
          </a:fontRef>
        </p:style>
        <p:txBody>
          <a:bodyPr anchor="t">
            <a:normAutofit fontScale="85000" lnSpcReduction="20000"/>
          </a:bodyPr>
          <a:lstStyle/>
          <a:p>
            <a:pPr>
              <a:lnSpc>
                <a:spcPct val="120000"/>
              </a:lnSpc>
              <a:spcBef>
                <a:spcPts val="0"/>
              </a:spcBef>
            </a:pPr>
            <a:r>
              <a:rPr lang="en-MY" sz="1900" dirty="0"/>
              <a:t>BAB 3</a:t>
            </a:r>
          </a:p>
          <a:p>
            <a:pPr>
              <a:lnSpc>
                <a:spcPct val="120000"/>
              </a:lnSpc>
              <a:spcBef>
                <a:spcPts val="0"/>
              </a:spcBef>
            </a:pPr>
            <a:r>
              <a:rPr lang="en-MY" sz="1900" dirty="0"/>
              <a:t>SEMAKAN KURIKULUM  PROGRAM AKADEMIK</a:t>
            </a:r>
          </a:p>
          <a:p>
            <a:pPr>
              <a:lnSpc>
                <a:spcPct val="120000"/>
              </a:lnSpc>
              <a:spcBef>
                <a:spcPts val="0"/>
              </a:spcBef>
            </a:pPr>
            <a:r>
              <a:rPr lang="en-MY" sz="1900" dirty="0"/>
              <a:t>GARIS PANDUAN PEMBANGUNAN PROGRAM AKADEMIK UA </a:t>
            </a:r>
          </a:p>
          <a:p>
            <a:pPr>
              <a:lnSpc>
                <a:spcPct val="120000"/>
              </a:lnSpc>
              <a:spcBef>
                <a:spcPts val="0"/>
              </a:spcBef>
            </a:pPr>
            <a:r>
              <a:rPr lang="en-MY" sz="1900" dirty="0"/>
              <a:t>EDISI KEDUA</a:t>
            </a:r>
          </a:p>
          <a:p>
            <a:pPr algn="l"/>
            <a:endParaRPr lang="en-MY" sz="1900" dirty="0"/>
          </a:p>
          <a:p>
            <a:pPr algn="l"/>
            <a:endParaRPr lang="en-MY" sz="1900" dirty="0"/>
          </a:p>
        </p:txBody>
      </p:sp>
      <p:sp>
        <p:nvSpPr>
          <p:cNvPr id="9" name="Freeform: Shape 8">
            <a:extLst>
              <a:ext uri="{FF2B5EF4-FFF2-40B4-BE49-F238E27FC236}">
                <a16:creationId xmlns:a16="http://schemas.microsoft.com/office/drawing/2014/main" id="{1DB7C82F-AB7E-4F0C-B829-FA1B9C4151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449464" cy="6777510"/>
          </a:xfrm>
          <a:prstGeom prst="rect">
            <a:avLst/>
          </a:prstGeom>
        </p:spPr>
      </p:pic>
    </p:spTree>
    <p:extLst>
      <p:ext uri="{BB962C8B-B14F-4D97-AF65-F5344CB8AC3E}">
        <p14:creationId xmlns:p14="http://schemas.microsoft.com/office/powerpoint/2010/main" val="238558737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ms-MY" sz="4000" dirty="0"/>
              <a:t>Perincian keperluan semakan kurikulum adalah seperti berikut (samb.)</a:t>
            </a:r>
            <a:endParaRPr lang="en-MY" sz="4000" dirty="0"/>
          </a:p>
        </p:txBody>
      </p:sp>
      <p:sp>
        <p:nvSpPr>
          <p:cNvPr id="5" name="Text Placeholder 4">
            <a:extLst>
              <a:ext uri="{FF2B5EF4-FFF2-40B4-BE49-F238E27FC236}">
                <a16:creationId xmlns:a16="http://schemas.microsoft.com/office/drawing/2014/main" id="{E0862549-4620-420B-A1C6-FC209A9E05D2}"/>
              </a:ext>
            </a:extLst>
          </p:cNvPr>
          <p:cNvSpPr>
            <a:spLocks noGrp="1"/>
          </p:cNvSpPr>
          <p:nvPr>
            <p:ph type="body" idx="1"/>
          </p:nvPr>
        </p:nvSpPr>
        <p:spPr>
          <a:xfrm>
            <a:off x="383331" y="2093119"/>
            <a:ext cx="5811096" cy="823912"/>
          </a:xfrm>
        </p:spPr>
        <p:txBody>
          <a:bodyPr>
            <a:normAutofit lnSpcReduction="10000"/>
          </a:bodyPr>
          <a:lstStyle/>
          <a:p>
            <a:r>
              <a:rPr lang="ms-MY" sz="2800" dirty="0"/>
              <a:t>5. ANALISIS DAPATAN PEMEGANG TARUH</a:t>
            </a:r>
            <a:endParaRPr lang="en-MY" sz="2800" dirty="0"/>
          </a:p>
        </p:txBody>
      </p:sp>
      <p:sp>
        <p:nvSpPr>
          <p:cNvPr id="6" name="Text Placeholder 5">
            <a:extLst>
              <a:ext uri="{FF2B5EF4-FFF2-40B4-BE49-F238E27FC236}">
                <a16:creationId xmlns:a16="http://schemas.microsoft.com/office/drawing/2014/main" id="{048EAF18-37C8-4D74-A3CD-CA2AF1D50D78}"/>
              </a:ext>
            </a:extLst>
          </p:cNvPr>
          <p:cNvSpPr>
            <a:spLocks noGrp="1"/>
          </p:cNvSpPr>
          <p:nvPr>
            <p:ph type="body" sz="quarter" idx="3"/>
          </p:nvPr>
        </p:nvSpPr>
        <p:spPr>
          <a:xfrm>
            <a:off x="6194427" y="1681163"/>
            <a:ext cx="5183188" cy="823912"/>
          </a:xfrm>
        </p:spPr>
        <p:txBody>
          <a:bodyPr>
            <a:normAutofit/>
          </a:bodyPr>
          <a:lstStyle/>
          <a:p>
            <a:r>
              <a:rPr lang="ms-MY" sz="2000" dirty="0"/>
              <a:t>Senarai pihak pemegang taruh adalah seperti berikut:</a:t>
            </a:r>
            <a:endParaRPr lang="en-MY" sz="2000" dirty="0"/>
          </a:p>
        </p:txBody>
      </p:sp>
      <p:sp>
        <p:nvSpPr>
          <p:cNvPr id="7" name="Content Placeholder 6">
            <a:extLst>
              <a:ext uri="{FF2B5EF4-FFF2-40B4-BE49-F238E27FC236}">
                <a16:creationId xmlns:a16="http://schemas.microsoft.com/office/drawing/2014/main" id="{8471A6BA-2FE7-40F3-85FC-2BADE04923FE}"/>
              </a:ext>
            </a:extLst>
          </p:cNvPr>
          <p:cNvSpPr>
            <a:spLocks noGrp="1"/>
          </p:cNvSpPr>
          <p:nvPr>
            <p:ph sz="quarter" idx="4"/>
          </p:nvPr>
        </p:nvSpPr>
        <p:spPr>
          <a:xfrm>
            <a:off x="6284654" y="2505075"/>
            <a:ext cx="5360766" cy="4193437"/>
          </a:xfrm>
          <a:ln w="28575"/>
          <a:effectLst>
            <a:glow rad="101600">
              <a:schemeClr val="accent2">
                <a:satMod val="175000"/>
                <a:alpha val="40000"/>
              </a:schemeClr>
            </a:glow>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oAutofit/>
          </a:bodyPr>
          <a:lstStyle/>
          <a:p>
            <a:r>
              <a:rPr lang="ms-MY" sz="1800" dirty="0"/>
              <a:t>Pembuat dasar (KPM (PT)/MQA dan lain-lain badan yang berkaitan)</a:t>
            </a:r>
            <a:endParaRPr lang="en-MY" sz="1800" dirty="0"/>
          </a:p>
          <a:p>
            <a:pPr lvl="0"/>
            <a:r>
              <a:rPr lang="ms-MY" sz="1800" dirty="0"/>
              <a:t>Badan profesional tempatan</a:t>
            </a:r>
            <a:endParaRPr lang="en-MY" sz="1800" dirty="0"/>
          </a:p>
          <a:p>
            <a:pPr lvl="0"/>
            <a:r>
              <a:rPr lang="ms-MY" sz="1800" dirty="0"/>
              <a:t>Badan profesional antarabangsa (jika ada keperluan)</a:t>
            </a:r>
            <a:endParaRPr lang="en-MY" sz="1800" dirty="0"/>
          </a:p>
          <a:p>
            <a:pPr lvl="0"/>
            <a:r>
              <a:rPr lang="ms-MY" sz="1800" dirty="0"/>
              <a:t>Industri/majikan</a:t>
            </a:r>
            <a:endParaRPr lang="en-MY" sz="1800" dirty="0"/>
          </a:p>
          <a:p>
            <a:pPr lvl="0"/>
            <a:r>
              <a:rPr lang="ms-MY" sz="1800" dirty="0"/>
              <a:t>PTPTN dan badan penaja lain</a:t>
            </a:r>
            <a:endParaRPr lang="en-MY" sz="1800" dirty="0"/>
          </a:p>
          <a:p>
            <a:pPr lvl="0"/>
            <a:r>
              <a:rPr lang="ms-MY" sz="1800" dirty="0"/>
              <a:t>Pelajar semasa</a:t>
            </a:r>
            <a:endParaRPr lang="en-MY" sz="1800" dirty="0"/>
          </a:p>
          <a:p>
            <a:pPr lvl="0"/>
            <a:r>
              <a:rPr lang="ms-MY" sz="1800" dirty="0"/>
              <a:t>Kajian Pengesanan Graduan (</a:t>
            </a:r>
            <a:r>
              <a:rPr lang="ms-MY" sz="1800" i="1" dirty="0"/>
              <a:t>Tracer study</a:t>
            </a:r>
            <a:r>
              <a:rPr lang="ms-MY" sz="1800" dirty="0"/>
              <a:t>)</a:t>
            </a:r>
            <a:endParaRPr lang="en-MY" sz="1800" dirty="0"/>
          </a:p>
          <a:p>
            <a:pPr lvl="0"/>
            <a:r>
              <a:rPr lang="ms-MY" sz="1800" dirty="0"/>
              <a:t>Alumni</a:t>
            </a:r>
            <a:endParaRPr lang="en-MY" sz="1800" dirty="0"/>
          </a:p>
          <a:p>
            <a:pPr lvl="0"/>
            <a:r>
              <a:rPr lang="ms-MY" sz="1800" dirty="0"/>
              <a:t>Ibu bapa/masyarakat</a:t>
            </a:r>
            <a:endParaRPr lang="en-MY" sz="1800" dirty="0"/>
          </a:p>
          <a:p>
            <a:pPr lvl="0"/>
            <a:r>
              <a:rPr lang="ms-MY" sz="1800" dirty="0"/>
              <a:t>Kedutaan Asing/</a:t>
            </a:r>
            <a:r>
              <a:rPr lang="ms-MY" sz="1800" i="1" dirty="0"/>
              <a:t>Foreign Education Attache</a:t>
            </a:r>
            <a:r>
              <a:rPr lang="ms-MY" sz="1800" dirty="0"/>
              <a:t> dan lain-lain.</a:t>
            </a:r>
            <a:endParaRPr lang="en-MY" sz="1800" dirty="0"/>
          </a:p>
        </p:txBody>
      </p:sp>
      <p:graphicFrame>
        <p:nvGraphicFramePr>
          <p:cNvPr id="12" name="Content Placeholder 11">
            <a:extLst>
              <a:ext uri="{FF2B5EF4-FFF2-40B4-BE49-F238E27FC236}">
                <a16:creationId xmlns:a16="http://schemas.microsoft.com/office/drawing/2014/main" id="{E968743F-0BCE-4BC9-9AF1-D77E192B81FE}"/>
              </a:ext>
            </a:extLst>
          </p:cNvPr>
          <p:cNvGraphicFramePr>
            <a:graphicFrameLocks noGrp="1"/>
          </p:cNvGraphicFramePr>
          <p:nvPr>
            <p:ph sz="half" idx="2"/>
            <p:extLst>
              <p:ext uri="{D42A27DB-BD31-4B8C-83A1-F6EECF244321}">
                <p14:modId xmlns:p14="http://schemas.microsoft.com/office/powerpoint/2010/main" val="1077546260"/>
              </p:ext>
            </p:extLst>
          </p:nvPr>
        </p:nvGraphicFramePr>
        <p:xfrm>
          <a:off x="546580" y="2602098"/>
          <a:ext cx="5157787" cy="3684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7998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s-MY" dirty="0"/>
              <a:t>Perincian keperluan semakan kurikulum adalah seperti berikut (samb.)</a:t>
            </a:r>
            <a:endParaRPr lang="en-MY" dirty="0"/>
          </a:p>
        </p:txBody>
      </p:sp>
      <p:graphicFrame>
        <p:nvGraphicFramePr>
          <p:cNvPr id="4" name="Content Placeholder 3">
            <a:extLst>
              <a:ext uri="{FF2B5EF4-FFF2-40B4-BE49-F238E27FC236}">
                <a16:creationId xmlns:a16="http://schemas.microsoft.com/office/drawing/2014/main" id="{0FC9D245-222A-48F0-B5E1-3C6D2A6A1113}"/>
              </a:ext>
            </a:extLst>
          </p:cNvPr>
          <p:cNvGraphicFramePr>
            <a:graphicFrameLocks noGrp="1"/>
          </p:cNvGraphicFramePr>
          <p:nvPr>
            <p:ph idx="1"/>
            <p:extLst>
              <p:ext uri="{D42A27DB-BD31-4B8C-83A1-F6EECF244321}">
                <p14:modId xmlns:p14="http://schemas.microsoft.com/office/powerpoint/2010/main" val="686335484"/>
              </p:ext>
            </p:extLst>
          </p:nvPr>
        </p:nvGraphicFramePr>
        <p:xfrm>
          <a:off x="838200" y="1690687"/>
          <a:ext cx="10515600" cy="48021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9855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3E76EB-468A-42BE-83E9-5A8757C87D22}"/>
              </a:ext>
            </a:extLst>
          </p:cNvPr>
          <p:cNvPicPr/>
          <p:nvPr/>
        </p:nvPicPr>
        <p:blipFill rotWithShape="1">
          <a:blip r:embed="rId2">
            <a:extLst>
              <a:ext uri="{28A0092B-C50C-407E-A947-70E740481C1C}">
                <a14:useLocalDpi xmlns:a14="http://schemas.microsoft.com/office/drawing/2010/main" val="0"/>
              </a:ext>
            </a:extLst>
          </a:blip>
          <a:srcRect l="588" r="4" b="4"/>
          <a:stretch/>
        </p:blipFill>
        <p:spPr bwMode="auto">
          <a:xfrm>
            <a:off x="4296867" y="5"/>
            <a:ext cx="4831627" cy="4520011"/>
          </a:xfrm>
          <a:custGeom>
            <a:avLst/>
            <a:gdLst>
              <a:gd name="connsiteX0" fmla="*/ 0 w 4831627"/>
              <a:gd name="connsiteY0" fmla="*/ 0 h 4520011"/>
              <a:gd name="connsiteX1" fmla="*/ 4831627 w 4831627"/>
              <a:gd name="connsiteY1" fmla="*/ 0 h 4520011"/>
              <a:gd name="connsiteX2" fmla="*/ 1416677 w 4831627"/>
              <a:gd name="connsiteY2" fmla="*/ 4520011 h 4520011"/>
            </a:gdLst>
            <a:ahLst/>
            <a:cxnLst>
              <a:cxn ang="0">
                <a:pos x="connsiteX0" y="connsiteY0"/>
              </a:cxn>
              <a:cxn ang="0">
                <a:pos x="connsiteX1" y="connsiteY1"/>
              </a:cxn>
              <a:cxn ang="0">
                <a:pos x="connsiteX2" y="connsiteY2"/>
              </a:cxn>
            </a:cxnLst>
            <a:rect l="l" t="t" r="r" b="b"/>
            <a:pathLst>
              <a:path w="4831627" h="4520011">
                <a:moveTo>
                  <a:pt x="0" y="0"/>
                </a:moveTo>
                <a:lnTo>
                  <a:pt x="4831627" y="0"/>
                </a:lnTo>
                <a:lnTo>
                  <a:pt x="1416677" y="4520011"/>
                </a:lnTo>
                <a:close/>
              </a:path>
            </a:pathLst>
          </a:custGeom>
          <a:noFill/>
        </p:spPr>
      </p:pic>
      <p:pic>
        <p:nvPicPr>
          <p:cNvPr id="5" name="Picture 4">
            <a:extLst>
              <a:ext uri="{FF2B5EF4-FFF2-40B4-BE49-F238E27FC236}">
                <a16:creationId xmlns:a16="http://schemas.microsoft.com/office/drawing/2014/main" id="{6788B6FC-D883-4B3D-858C-CF7663F999BC}"/>
              </a:ext>
            </a:extLst>
          </p:cNvPr>
          <p:cNvPicPr>
            <a:picLocks noChangeAspect="1"/>
          </p:cNvPicPr>
          <p:nvPr/>
        </p:nvPicPr>
        <p:blipFill rotWithShape="1">
          <a:blip r:embed="rId3"/>
          <a:srcRect t="4335" r="-2" b="10769"/>
          <a:stretch/>
        </p:blipFill>
        <p:spPr>
          <a:xfrm>
            <a:off x="4041994" y="-4"/>
            <a:ext cx="8139373" cy="6858000"/>
          </a:xfrm>
          <a:custGeom>
            <a:avLst/>
            <a:gdLst>
              <a:gd name="connsiteX0" fmla="*/ 5181344 w 8139373"/>
              <a:gd name="connsiteY0" fmla="*/ 0 h 6858000"/>
              <a:gd name="connsiteX1" fmla="*/ 8139373 w 8139373"/>
              <a:gd name="connsiteY1" fmla="*/ 0 h 6858000"/>
              <a:gd name="connsiteX2" fmla="*/ 8139373 w 8139373"/>
              <a:gd name="connsiteY2" fmla="*/ 6858000 h 6858000"/>
              <a:gd name="connsiteX3" fmla="*/ 0 w 813937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139373" h="6858000">
                <a:moveTo>
                  <a:pt x="5181344" y="0"/>
                </a:moveTo>
                <a:lnTo>
                  <a:pt x="8139373" y="0"/>
                </a:lnTo>
                <a:lnTo>
                  <a:pt x="8139373" y="6858000"/>
                </a:lnTo>
                <a:lnTo>
                  <a:pt x="0" y="6858000"/>
                </a:lnTo>
                <a:close/>
              </a:path>
            </a:pathLst>
          </a:custGeom>
        </p:spPr>
      </p:pic>
      <p:sp>
        <p:nvSpPr>
          <p:cNvPr id="2" name="Title 1"/>
          <p:cNvSpPr>
            <a:spLocks noGrp="1"/>
          </p:cNvSpPr>
          <p:nvPr>
            <p:ph type="title"/>
          </p:nvPr>
        </p:nvSpPr>
        <p:spPr>
          <a:xfrm>
            <a:off x="448733" y="660597"/>
            <a:ext cx="4458933" cy="1508469"/>
          </a:xfrm>
        </p:spPr>
        <p:txBody>
          <a:bodyPr anchor="ctr">
            <a:noAutofit/>
          </a:bodyPr>
          <a:lstStyle/>
          <a:p>
            <a:r>
              <a:rPr lang="ms-MY" sz="4000" dirty="0">
                <a:solidFill>
                  <a:srgbClr val="4D3649"/>
                </a:solidFill>
              </a:rPr>
              <a:t>Perincian keperluan semakan kurikulum adalah seperti berikut (samb.)</a:t>
            </a:r>
            <a:endParaRPr lang="en-MY" sz="4000" dirty="0">
              <a:solidFill>
                <a:srgbClr val="4D3649"/>
              </a:solidFill>
            </a:endParaRPr>
          </a:p>
        </p:txBody>
      </p:sp>
      <p:sp>
        <p:nvSpPr>
          <p:cNvPr id="22" name="Isosceles Triangle 21">
            <a:extLst>
              <a:ext uri="{FF2B5EF4-FFF2-40B4-BE49-F238E27FC236}">
                <a16:creationId xmlns:a16="http://schemas.microsoft.com/office/drawing/2014/main" id="{7EB6695E-BED5-4DA3-8C9B-AD301AEF477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35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370833" y="2690105"/>
            <a:ext cx="3749061" cy="3005289"/>
          </a:xfrm>
        </p:spPr>
        <p:txBody>
          <a:bodyPr>
            <a:normAutofit/>
          </a:bodyPr>
          <a:lstStyle/>
          <a:p>
            <a:pPr marL="0" lvl="0" indent="0">
              <a:buNone/>
            </a:pPr>
            <a:r>
              <a:rPr lang="ms-MY" b="1" dirty="0"/>
              <a:t>8. AMALAN PENDIDIKAN BERIMPAK TINGGI (</a:t>
            </a:r>
            <a:r>
              <a:rPr lang="ms-MY" b="1" i="1" dirty="0"/>
              <a:t>HIGH IMPACT EDUCATIONAL PRACTICES</a:t>
            </a:r>
            <a:r>
              <a:rPr lang="ms-MY" b="1" dirty="0"/>
              <a:t>, HIEPS)</a:t>
            </a:r>
            <a:endParaRPr lang="en-MY" dirty="0"/>
          </a:p>
          <a:p>
            <a:r>
              <a:rPr lang="ms-MY" sz="1800" dirty="0"/>
              <a:t>Elemen HIEPs adalah seperti diterangkan dalam Bahagian 2.3.4.</a:t>
            </a:r>
            <a:endParaRPr lang="en-MY" sz="1800" dirty="0"/>
          </a:p>
          <a:p>
            <a:endParaRPr lang="en-MY" sz="1800" dirty="0"/>
          </a:p>
        </p:txBody>
      </p:sp>
    </p:spTree>
    <p:extLst>
      <p:ext uri="{BB962C8B-B14F-4D97-AF65-F5344CB8AC3E}">
        <p14:creationId xmlns:p14="http://schemas.microsoft.com/office/powerpoint/2010/main" val="1790405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8799"/>
            <a:ext cx="10515600" cy="1325563"/>
          </a:xfrm>
        </p:spPr>
        <p:txBody>
          <a:bodyPr>
            <a:normAutofit/>
          </a:bodyPr>
          <a:lstStyle/>
          <a:p>
            <a:r>
              <a:rPr lang="ms-MY" sz="4000" dirty="0"/>
              <a:t>Perincian keperluan semakan kurikulum adalah seperti berikut (samb.)</a:t>
            </a:r>
            <a:endParaRPr lang="en-MY" sz="4000" dirty="0"/>
          </a:p>
        </p:txBody>
      </p:sp>
      <p:graphicFrame>
        <p:nvGraphicFramePr>
          <p:cNvPr id="9" name="Content Placeholder 8">
            <a:extLst>
              <a:ext uri="{FF2B5EF4-FFF2-40B4-BE49-F238E27FC236}">
                <a16:creationId xmlns:a16="http://schemas.microsoft.com/office/drawing/2014/main" id="{36135237-F26B-409A-8AB9-F4822894E43A}"/>
              </a:ext>
            </a:extLst>
          </p:cNvPr>
          <p:cNvGraphicFramePr>
            <a:graphicFrameLocks noGrp="1"/>
          </p:cNvGraphicFramePr>
          <p:nvPr>
            <p:ph idx="1"/>
            <p:extLst>
              <p:ext uri="{D42A27DB-BD31-4B8C-83A1-F6EECF244321}">
                <p14:modId xmlns:p14="http://schemas.microsoft.com/office/powerpoint/2010/main" val="2809876245"/>
              </p:ext>
            </p:extLst>
          </p:nvPr>
        </p:nvGraphicFramePr>
        <p:xfrm>
          <a:off x="391632" y="1690688"/>
          <a:ext cx="4775522" cy="5018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a:extLst>
              <a:ext uri="{FF2B5EF4-FFF2-40B4-BE49-F238E27FC236}">
                <a16:creationId xmlns:a16="http://schemas.microsoft.com/office/drawing/2014/main" id="{870063C8-6929-4025-8084-05409191CC49}"/>
              </a:ext>
            </a:extLst>
          </p:cNvPr>
          <p:cNvGraphicFramePr/>
          <p:nvPr>
            <p:extLst>
              <p:ext uri="{D42A27DB-BD31-4B8C-83A1-F6EECF244321}">
                <p14:modId xmlns:p14="http://schemas.microsoft.com/office/powerpoint/2010/main" val="3182007670"/>
              </p:ext>
            </p:extLst>
          </p:nvPr>
        </p:nvGraphicFramePr>
        <p:xfrm>
          <a:off x="5704368" y="1786270"/>
          <a:ext cx="6096000" cy="449757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789097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7534"/>
            <a:ext cx="10515600" cy="1325563"/>
          </a:xfrm>
        </p:spPr>
        <p:txBody>
          <a:bodyPr>
            <a:normAutofit/>
          </a:bodyPr>
          <a:lstStyle/>
          <a:p>
            <a:r>
              <a:rPr lang="ms-MY" sz="4000" dirty="0"/>
              <a:t>Perincian keperluan semakan kurikulum adalah seperti berikut (samb.)</a:t>
            </a:r>
            <a:endParaRPr lang="en-MY" sz="4000" dirty="0"/>
          </a:p>
        </p:txBody>
      </p:sp>
      <p:graphicFrame>
        <p:nvGraphicFramePr>
          <p:cNvPr id="4" name="Content Placeholder 3">
            <a:extLst>
              <a:ext uri="{FF2B5EF4-FFF2-40B4-BE49-F238E27FC236}">
                <a16:creationId xmlns:a16="http://schemas.microsoft.com/office/drawing/2014/main" id="{36505AA6-9780-4F95-BB4E-D836F00A9905}"/>
              </a:ext>
            </a:extLst>
          </p:cNvPr>
          <p:cNvGraphicFramePr>
            <a:graphicFrameLocks noGrp="1"/>
          </p:cNvGraphicFramePr>
          <p:nvPr>
            <p:ph idx="1"/>
            <p:extLst>
              <p:ext uri="{D42A27DB-BD31-4B8C-83A1-F6EECF244321}">
                <p14:modId xmlns:p14="http://schemas.microsoft.com/office/powerpoint/2010/main" val="3976261691"/>
              </p:ext>
            </p:extLst>
          </p:nvPr>
        </p:nvGraphicFramePr>
        <p:xfrm>
          <a:off x="838200" y="1690687"/>
          <a:ext cx="10942674" cy="46888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9359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124337"/>
            <a:ext cx="11582398" cy="1325563"/>
          </a:xfrm>
        </p:spPr>
        <p:txBody>
          <a:bodyPr>
            <a:normAutofit/>
          </a:bodyPr>
          <a:lstStyle/>
          <a:p>
            <a:r>
              <a:rPr lang="ms-MY" sz="3600" b="1" dirty="0"/>
              <a:t>DEFINISI JUMUD, BEKU, LUPUS DAN PENAWARAN SEMULA PROGRAM</a:t>
            </a:r>
            <a:endParaRPr lang="en-MY" sz="3600" dirty="0"/>
          </a:p>
        </p:txBody>
      </p:sp>
      <p:graphicFrame>
        <p:nvGraphicFramePr>
          <p:cNvPr id="4" name="Content Placeholder 3">
            <a:extLst>
              <a:ext uri="{FF2B5EF4-FFF2-40B4-BE49-F238E27FC236}">
                <a16:creationId xmlns:a16="http://schemas.microsoft.com/office/drawing/2014/main" id="{FF5642DE-974C-4D74-BCEE-A8DD36DA0817}"/>
              </a:ext>
            </a:extLst>
          </p:cNvPr>
          <p:cNvGraphicFramePr>
            <a:graphicFrameLocks noGrp="1"/>
          </p:cNvGraphicFramePr>
          <p:nvPr>
            <p:ph idx="1"/>
            <p:extLst>
              <p:ext uri="{D42A27DB-BD31-4B8C-83A1-F6EECF244321}">
                <p14:modId xmlns:p14="http://schemas.microsoft.com/office/powerpoint/2010/main" val="3365209390"/>
              </p:ext>
            </p:extLst>
          </p:nvPr>
        </p:nvGraphicFramePr>
        <p:xfrm>
          <a:off x="1539946" y="1236630"/>
          <a:ext cx="11772015" cy="54013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a:extLst>
              <a:ext uri="{FF2B5EF4-FFF2-40B4-BE49-F238E27FC236}">
                <a16:creationId xmlns:a16="http://schemas.microsoft.com/office/drawing/2014/main" id="{78DBB309-CFFD-4F79-B1D0-6FD0C5EF45EC}"/>
              </a:ext>
            </a:extLst>
          </p:cNvPr>
          <p:cNvSpPr/>
          <p:nvPr/>
        </p:nvSpPr>
        <p:spPr>
          <a:xfrm>
            <a:off x="6971414" y="1698371"/>
            <a:ext cx="4724399" cy="116955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r>
              <a:rPr lang="ms-MY" sz="1400" dirty="0"/>
              <a:t>NOTA: </a:t>
            </a:r>
          </a:p>
          <a:p>
            <a:pPr lvl="0"/>
            <a:r>
              <a:rPr lang="ms-MY" sz="1400" dirty="0"/>
              <a:t>UA tidak dibenarkan untuk mengadakan kolaborasi baharu atau memeterai perjanjian kerjasama baharu dengan mana-mana pihak termasuk PPT bagi program akademik yang sedang di dalam fasa penjumudan atau fasa pembekuan.</a:t>
            </a:r>
            <a:endParaRPr lang="en-US" sz="1400" dirty="0"/>
          </a:p>
        </p:txBody>
      </p:sp>
      <p:sp>
        <p:nvSpPr>
          <p:cNvPr id="9" name="Rectangle 8">
            <a:extLst>
              <a:ext uri="{FF2B5EF4-FFF2-40B4-BE49-F238E27FC236}">
                <a16:creationId xmlns:a16="http://schemas.microsoft.com/office/drawing/2014/main" id="{4FFC431E-33E5-48A2-9E71-90001981189B}"/>
              </a:ext>
            </a:extLst>
          </p:cNvPr>
          <p:cNvSpPr/>
          <p:nvPr/>
        </p:nvSpPr>
        <p:spPr>
          <a:xfrm>
            <a:off x="134676" y="2383028"/>
            <a:ext cx="2512828" cy="3108543"/>
          </a:xfrm>
          <a:prstGeom prst="rect">
            <a:avLst/>
          </a:prstGeom>
          <a:ln w="19050"/>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wrap="square">
            <a:spAutoFit/>
          </a:bodyPr>
          <a:lstStyle/>
          <a:p>
            <a:pPr lvl="0" algn="ctr"/>
            <a:r>
              <a:rPr lang="ms-MY" b="1" dirty="0"/>
              <a:t>PENAWARAN SEMULA PROGRAM</a:t>
            </a:r>
            <a:r>
              <a:rPr lang="ms-MY" dirty="0"/>
              <a:t> </a:t>
            </a:r>
          </a:p>
          <a:p>
            <a:pPr lvl="0" algn="ctr"/>
            <a:r>
              <a:rPr lang="ms-MY" sz="1600" dirty="0"/>
              <a:t>Program akademik yang masih dalam fasa penjumudan atau fasa pembekuan yang akan dibuka semula untuk penawaran. </a:t>
            </a:r>
          </a:p>
          <a:p>
            <a:pPr lvl="0" algn="ctr"/>
            <a:r>
              <a:rPr lang="ms-MY" sz="1600" dirty="0"/>
              <a:t>Semua program akademik yang hendak ditawarkan semula perlulah disemak semula kurikulumnya. </a:t>
            </a:r>
            <a:endParaRPr lang="en-US" sz="1600" dirty="0"/>
          </a:p>
        </p:txBody>
      </p:sp>
    </p:spTree>
    <p:extLst>
      <p:ext uri="{BB962C8B-B14F-4D97-AF65-F5344CB8AC3E}">
        <p14:creationId xmlns:p14="http://schemas.microsoft.com/office/powerpoint/2010/main" val="4240642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38" y="216269"/>
            <a:ext cx="11896061" cy="1325563"/>
          </a:xfrm>
        </p:spPr>
        <p:txBody>
          <a:bodyPr>
            <a:noAutofit/>
          </a:bodyPr>
          <a:lstStyle/>
          <a:p>
            <a:r>
              <a:rPr lang="ms-MY" sz="3200" b="1" dirty="0"/>
              <a:t>Jadual 3.1: </a:t>
            </a:r>
            <a:br>
              <a:rPr lang="ms-MY" sz="3200" b="1" dirty="0"/>
            </a:br>
            <a:r>
              <a:rPr lang="ms-MY" sz="3200" b="1" dirty="0"/>
              <a:t>Kriteria Mekanisme Jumud, Beku dan Lupus Program Akademik</a:t>
            </a:r>
            <a:r>
              <a:rPr lang="en-MY" sz="3200" dirty="0"/>
              <a:t/>
            </a:r>
            <a:br>
              <a:rPr lang="en-MY" sz="3200" dirty="0"/>
            </a:br>
            <a:endParaRPr lang="en-MY"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99063743"/>
              </p:ext>
            </p:extLst>
          </p:nvPr>
        </p:nvGraphicFramePr>
        <p:xfrm>
          <a:off x="295938" y="1121081"/>
          <a:ext cx="11101032" cy="5423423"/>
        </p:xfrm>
        <a:graphic>
          <a:graphicData uri="http://schemas.openxmlformats.org/drawingml/2006/table">
            <a:tbl>
              <a:tblPr firstRow="1" firstCol="1" bandRow="1">
                <a:tableStyleId>{5DA37D80-6434-44D0-A028-1B22A696006F}</a:tableStyleId>
              </a:tblPr>
              <a:tblGrid>
                <a:gridCol w="533402">
                  <a:extLst>
                    <a:ext uri="{9D8B030D-6E8A-4147-A177-3AD203B41FA5}">
                      <a16:colId xmlns:a16="http://schemas.microsoft.com/office/drawing/2014/main" val="3367793657"/>
                    </a:ext>
                  </a:extLst>
                </a:gridCol>
                <a:gridCol w="3516132">
                  <a:extLst>
                    <a:ext uri="{9D8B030D-6E8A-4147-A177-3AD203B41FA5}">
                      <a16:colId xmlns:a16="http://schemas.microsoft.com/office/drawing/2014/main" val="3100473085"/>
                    </a:ext>
                  </a:extLst>
                </a:gridCol>
                <a:gridCol w="7051498">
                  <a:extLst>
                    <a:ext uri="{9D8B030D-6E8A-4147-A177-3AD203B41FA5}">
                      <a16:colId xmlns:a16="http://schemas.microsoft.com/office/drawing/2014/main" val="3473055787"/>
                    </a:ext>
                  </a:extLst>
                </a:gridCol>
              </a:tblGrid>
              <a:tr h="472361">
                <a:tc>
                  <a:txBody>
                    <a:bodyPr/>
                    <a:lstStyle/>
                    <a:p>
                      <a:pPr marR="45720" algn="ctr">
                        <a:lnSpc>
                          <a:spcPct val="107000"/>
                        </a:lnSpc>
                        <a:spcAft>
                          <a:spcPts val="0"/>
                        </a:spcAft>
                      </a:pPr>
                      <a:r>
                        <a:rPr lang="ms-MY" sz="1600" dirty="0">
                          <a:effectLst/>
                        </a:rPr>
                        <a:t>Bil</a:t>
                      </a:r>
                      <a:endParaRPr lang="en-MY" sz="1600" dirty="0">
                        <a:effectLst/>
                        <a:latin typeface="Calibri" panose="020F0502020204030204" pitchFamily="34" charset="0"/>
                        <a:ea typeface="Calibri" panose="020F0502020204030204" pitchFamily="34" charset="0"/>
                        <a:cs typeface="Arial" panose="020B0604020202020204" pitchFamily="34" charset="0"/>
                      </a:endParaRPr>
                    </a:p>
                  </a:txBody>
                  <a:tcPr marL="27082" marR="27082" marT="27082" marB="27082" anchor="ctr"/>
                </a:tc>
                <a:tc>
                  <a:txBody>
                    <a:bodyPr/>
                    <a:lstStyle/>
                    <a:p>
                      <a:pPr marR="45720" algn="ctr">
                        <a:lnSpc>
                          <a:spcPct val="107000"/>
                        </a:lnSpc>
                        <a:spcAft>
                          <a:spcPts val="0"/>
                        </a:spcAft>
                      </a:pPr>
                      <a:r>
                        <a:rPr lang="ms-MY" sz="1600" dirty="0">
                          <a:effectLst/>
                        </a:rPr>
                        <a:t>Kriteria</a:t>
                      </a:r>
                      <a:endParaRPr lang="en-MY" sz="1600" dirty="0">
                        <a:effectLst/>
                        <a:latin typeface="Calibri" panose="020F0502020204030204" pitchFamily="34" charset="0"/>
                        <a:ea typeface="Calibri" panose="020F0502020204030204" pitchFamily="34" charset="0"/>
                        <a:cs typeface="Arial" panose="020B0604020202020204" pitchFamily="34" charset="0"/>
                      </a:endParaRPr>
                    </a:p>
                  </a:txBody>
                  <a:tcPr marL="27082" marR="27082" marT="27082" marB="27082" anchor="ctr"/>
                </a:tc>
                <a:tc>
                  <a:txBody>
                    <a:bodyPr/>
                    <a:lstStyle/>
                    <a:p>
                      <a:pPr marR="45720" algn="ctr">
                        <a:lnSpc>
                          <a:spcPct val="107000"/>
                        </a:lnSpc>
                        <a:spcAft>
                          <a:spcPts val="0"/>
                        </a:spcAft>
                      </a:pPr>
                      <a:r>
                        <a:rPr lang="ms-MY" sz="1600">
                          <a:effectLst/>
                        </a:rPr>
                        <a:t>Penerangan</a:t>
                      </a:r>
                      <a:endParaRPr lang="en-MY" sz="1600">
                        <a:effectLst/>
                        <a:latin typeface="Calibri" panose="020F0502020204030204" pitchFamily="34" charset="0"/>
                        <a:ea typeface="Calibri" panose="020F0502020204030204" pitchFamily="34" charset="0"/>
                        <a:cs typeface="Arial" panose="020B0604020202020204" pitchFamily="34" charset="0"/>
                      </a:endParaRPr>
                    </a:p>
                  </a:txBody>
                  <a:tcPr marL="27082" marR="27082" marT="27082" marB="27082" anchor="ctr"/>
                </a:tc>
                <a:extLst>
                  <a:ext uri="{0D108BD9-81ED-4DB2-BD59-A6C34878D82A}">
                    <a16:rowId xmlns:a16="http://schemas.microsoft.com/office/drawing/2014/main" val="1579229964"/>
                  </a:ext>
                </a:extLst>
              </a:tr>
              <a:tr h="1205972">
                <a:tc>
                  <a:txBody>
                    <a:bodyPr/>
                    <a:lstStyle/>
                    <a:p>
                      <a:pPr marR="45720" algn="ctr">
                        <a:lnSpc>
                          <a:spcPct val="107000"/>
                        </a:lnSpc>
                        <a:spcAft>
                          <a:spcPts val="0"/>
                        </a:spcAft>
                      </a:pPr>
                      <a:r>
                        <a:rPr lang="ms-MY" sz="1600" dirty="0">
                          <a:effectLst/>
                        </a:rPr>
                        <a:t>1.</a:t>
                      </a:r>
                      <a:endParaRPr lang="en-MY" sz="1600" dirty="0">
                        <a:effectLst/>
                        <a:latin typeface="Calibri" panose="020F0502020204030204" pitchFamily="34" charset="0"/>
                        <a:ea typeface="Calibri" panose="020F0502020204030204" pitchFamily="34" charset="0"/>
                        <a:cs typeface="Arial" panose="020B0604020202020204" pitchFamily="34" charset="0"/>
                      </a:endParaRPr>
                    </a:p>
                  </a:txBody>
                  <a:tcPr marL="27082" marR="27082" marT="27082" marB="27082" anchor="ctr"/>
                </a:tc>
                <a:tc>
                  <a:txBody>
                    <a:bodyPr/>
                    <a:lstStyle/>
                    <a:p>
                      <a:pPr marR="45720" algn="l">
                        <a:lnSpc>
                          <a:spcPct val="107000"/>
                        </a:lnSpc>
                        <a:spcAft>
                          <a:spcPts val="0"/>
                        </a:spcAft>
                      </a:pPr>
                      <a:r>
                        <a:rPr lang="ms-MY" sz="1600" dirty="0">
                          <a:effectLst/>
                        </a:rPr>
                        <a:t>Program pengajian yang mempunyai bidang pengkhususan</a:t>
                      </a:r>
                      <a:endParaRPr lang="en-MY" sz="1600" dirty="0">
                        <a:effectLst/>
                        <a:latin typeface="Calibri" panose="020F0502020204030204" pitchFamily="34" charset="0"/>
                        <a:ea typeface="Calibri" panose="020F0502020204030204" pitchFamily="34" charset="0"/>
                        <a:cs typeface="Arial" panose="020B0604020202020204" pitchFamily="34" charset="0"/>
                      </a:endParaRPr>
                    </a:p>
                  </a:txBody>
                  <a:tcPr marL="27082" marR="27082" marT="27082" marB="27082" anchor="ctr"/>
                </a:tc>
                <a:tc>
                  <a:txBody>
                    <a:bodyPr/>
                    <a:lstStyle/>
                    <a:p>
                      <a:pPr marR="45720" algn="just">
                        <a:lnSpc>
                          <a:spcPct val="107000"/>
                        </a:lnSpc>
                        <a:spcAft>
                          <a:spcPts val="0"/>
                        </a:spcAft>
                      </a:pPr>
                      <a:r>
                        <a:rPr lang="ms-MY" sz="1600" dirty="0">
                          <a:effectLst/>
                        </a:rPr>
                        <a:t>Program akademik yang mempunyai bidang pengkhususan boleh diberi keutamaan untuk dijumudkan, dibekukan atau dilupuskan. Kriteria ini boleh digugurkan atau dikurangkan pemberatannya bergantung kepada bidang dan tahap program yang mana pengkhususan amat diperlukan. </a:t>
                      </a:r>
                      <a:endParaRPr lang="en-MY" sz="1600" dirty="0">
                        <a:effectLst/>
                        <a:latin typeface="Calibri" panose="020F0502020204030204" pitchFamily="34" charset="0"/>
                        <a:ea typeface="Calibri" panose="020F0502020204030204" pitchFamily="34" charset="0"/>
                        <a:cs typeface="Arial" panose="020B0604020202020204" pitchFamily="34" charset="0"/>
                      </a:endParaRPr>
                    </a:p>
                  </a:txBody>
                  <a:tcPr marL="27082" marR="27082" marT="27082" marB="27082"/>
                </a:tc>
                <a:extLst>
                  <a:ext uri="{0D108BD9-81ED-4DB2-BD59-A6C34878D82A}">
                    <a16:rowId xmlns:a16="http://schemas.microsoft.com/office/drawing/2014/main" val="2846374251"/>
                  </a:ext>
                </a:extLst>
              </a:tr>
              <a:tr h="904036">
                <a:tc>
                  <a:txBody>
                    <a:bodyPr/>
                    <a:lstStyle/>
                    <a:p>
                      <a:pPr marR="45720" algn="ctr">
                        <a:lnSpc>
                          <a:spcPct val="107000"/>
                        </a:lnSpc>
                        <a:spcAft>
                          <a:spcPts val="0"/>
                        </a:spcAft>
                      </a:pPr>
                      <a:r>
                        <a:rPr lang="ms-MY" sz="1600" dirty="0">
                          <a:effectLst/>
                        </a:rPr>
                        <a:t>2.</a:t>
                      </a:r>
                      <a:endParaRPr lang="en-MY" sz="1600" dirty="0">
                        <a:effectLst/>
                        <a:latin typeface="Calibri" panose="020F0502020204030204" pitchFamily="34" charset="0"/>
                        <a:ea typeface="Calibri" panose="020F0502020204030204" pitchFamily="34" charset="0"/>
                        <a:cs typeface="Arial" panose="020B0604020202020204" pitchFamily="34" charset="0"/>
                      </a:endParaRPr>
                    </a:p>
                  </a:txBody>
                  <a:tcPr marL="27082" marR="27082" marT="27082" marB="27082" anchor="ctr"/>
                </a:tc>
                <a:tc>
                  <a:txBody>
                    <a:bodyPr/>
                    <a:lstStyle/>
                    <a:p>
                      <a:pPr marR="45720" algn="l">
                        <a:lnSpc>
                          <a:spcPct val="107000"/>
                        </a:lnSpc>
                        <a:spcAft>
                          <a:spcPts val="0"/>
                        </a:spcAft>
                      </a:pPr>
                      <a:r>
                        <a:rPr lang="ms-MY" sz="1600" dirty="0">
                          <a:effectLst/>
                        </a:rPr>
                        <a:t>Unjuran pengambilan pelajar</a:t>
                      </a:r>
                      <a:endParaRPr lang="en-MY" sz="1600" dirty="0">
                        <a:effectLst/>
                        <a:latin typeface="Calibri" panose="020F0502020204030204" pitchFamily="34" charset="0"/>
                        <a:ea typeface="Calibri" panose="020F0502020204030204" pitchFamily="34" charset="0"/>
                        <a:cs typeface="Arial" panose="020B0604020202020204" pitchFamily="34" charset="0"/>
                      </a:endParaRPr>
                    </a:p>
                  </a:txBody>
                  <a:tcPr marL="27082" marR="27082" marT="27082" marB="27082" anchor="ctr"/>
                </a:tc>
                <a:tc>
                  <a:txBody>
                    <a:bodyPr/>
                    <a:lstStyle/>
                    <a:p>
                      <a:pPr marR="45720" algn="just">
                        <a:lnSpc>
                          <a:spcPct val="107000"/>
                        </a:lnSpc>
                        <a:spcAft>
                          <a:spcPts val="0"/>
                        </a:spcAft>
                      </a:pPr>
                      <a:r>
                        <a:rPr lang="ms-MY" sz="1600">
                          <a:effectLst/>
                        </a:rPr>
                        <a:t>Unjuran pengambilan yang rendah atau tiada unjuran yang dikeluarkan oleh pihak pemegang taruh bidang berkaitan boleh dijadikan kriteria untuk menentukan sama ada program akademik wajar ditawarkan atau tidak.</a:t>
                      </a:r>
                      <a:endParaRPr lang="en-MY" sz="1600">
                        <a:effectLst/>
                        <a:latin typeface="Calibri" panose="020F0502020204030204" pitchFamily="34" charset="0"/>
                        <a:ea typeface="Calibri" panose="020F0502020204030204" pitchFamily="34" charset="0"/>
                        <a:cs typeface="Arial" panose="020B0604020202020204" pitchFamily="34" charset="0"/>
                      </a:endParaRPr>
                    </a:p>
                  </a:txBody>
                  <a:tcPr marL="27082" marR="27082" marT="27082" marB="27082"/>
                </a:tc>
                <a:extLst>
                  <a:ext uri="{0D108BD9-81ED-4DB2-BD59-A6C34878D82A}">
                    <a16:rowId xmlns:a16="http://schemas.microsoft.com/office/drawing/2014/main" val="2287384235"/>
                  </a:ext>
                </a:extLst>
              </a:tr>
              <a:tr h="1060473">
                <a:tc>
                  <a:txBody>
                    <a:bodyPr/>
                    <a:lstStyle/>
                    <a:p>
                      <a:pPr marR="45720" algn="ctr">
                        <a:lnSpc>
                          <a:spcPct val="107000"/>
                        </a:lnSpc>
                        <a:spcAft>
                          <a:spcPts val="0"/>
                        </a:spcAft>
                      </a:pPr>
                      <a:r>
                        <a:rPr lang="ms-MY" sz="1600" dirty="0">
                          <a:effectLst/>
                        </a:rPr>
                        <a:t>3.</a:t>
                      </a:r>
                      <a:endParaRPr lang="en-MY" sz="1600" dirty="0">
                        <a:effectLst/>
                        <a:latin typeface="Calibri" panose="020F0502020204030204" pitchFamily="34" charset="0"/>
                        <a:ea typeface="Calibri" panose="020F0502020204030204" pitchFamily="34" charset="0"/>
                        <a:cs typeface="Arial" panose="020B0604020202020204" pitchFamily="34" charset="0"/>
                      </a:endParaRPr>
                    </a:p>
                  </a:txBody>
                  <a:tcPr marL="27082" marR="27082" marT="27082" marB="27082" anchor="ctr"/>
                </a:tc>
                <a:tc>
                  <a:txBody>
                    <a:bodyPr/>
                    <a:lstStyle/>
                    <a:p>
                      <a:pPr marR="45720" algn="l">
                        <a:lnSpc>
                          <a:spcPct val="107000"/>
                        </a:lnSpc>
                        <a:spcAft>
                          <a:spcPts val="0"/>
                        </a:spcAft>
                      </a:pPr>
                      <a:r>
                        <a:rPr lang="ms-MY" sz="1600" dirty="0">
                          <a:effectLst/>
                        </a:rPr>
                        <a:t>Populariti program pengajian</a:t>
                      </a:r>
                      <a:endParaRPr lang="en-MY" sz="1600" dirty="0">
                        <a:effectLst/>
                        <a:latin typeface="Calibri" panose="020F0502020204030204" pitchFamily="34" charset="0"/>
                        <a:ea typeface="Calibri" panose="020F0502020204030204" pitchFamily="34" charset="0"/>
                        <a:cs typeface="Arial" panose="020B0604020202020204" pitchFamily="34" charset="0"/>
                      </a:endParaRPr>
                    </a:p>
                  </a:txBody>
                  <a:tcPr marL="27082" marR="27082" marT="27082" marB="27082" anchor="ctr"/>
                </a:tc>
                <a:tc>
                  <a:txBody>
                    <a:bodyPr/>
                    <a:lstStyle/>
                    <a:p>
                      <a:pPr marR="45720" algn="just">
                        <a:lnSpc>
                          <a:spcPct val="107000"/>
                        </a:lnSpc>
                        <a:spcAft>
                          <a:spcPts val="0"/>
                        </a:spcAft>
                      </a:pPr>
                      <a:r>
                        <a:rPr lang="ms-MY" sz="1600">
                          <a:effectLst/>
                        </a:rPr>
                        <a:t>Pengesanan program akademik kurang popular dalam kalangan pemohon dan industri. UA perlu mengenal pasti sebab-sebab program akademik kurang popular. Program tersebut boleh dijumud atau dibekukan sementara tindakan penambahbaikan diambil. </a:t>
                      </a:r>
                      <a:endParaRPr lang="en-MY" sz="1600">
                        <a:effectLst/>
                        <a:latin typeface="Calibri" panose="020F0502020204030204" pitchFamily="34" charset="0"/>
                        <a:ea typeface="Calibri" panose="020F0502020204030204" pitchFamily="34" charset="0"/>
                        <a:cs typeface="Arial" panose="020B0604020202020204" pitchFamily="34" charset="0"/>
                      </a:endParaRPr>
                    </a:p>
                  </a:txBody>
                  <a:tcPr marL="27082" marR="27082" marT="27082" marB="27082"/>
                </a:tc>
                <a:extLst>
                  <a:ext uri="{0D108BD9-81ED-4DB2-BD59-A6C34878D82A}">
                    <a16:rowId xmlns:a16="http://schemas.microsoft.com/office/drawing/2014/main" val="3775068527"/>
                  </a:ext>
                </a:extLst>
              </a:tr>
              <a:tr h="904036">
                <a:tc>
                  <a:txBody>
                    <a:bodyPr/>
                    <a:lstStyle/>
                    <a:p>
                      <a:pPr marR="45720" algn="ctr">
                        <a:lnSpc>
                          <a:spcPct val="107000"/>
                        </a:lnSpc>
                        <a:spcAft>
                          <a:spcPts val="0"/>
                        </a:spcAft>
                      </a:pPr>
                      <a:r>
                        <a:rPr lang="ms-MY" sz="1600" dirty="0">
                          <a:effectLst/>
                        </a:rPr>
                        <a:t>4.</a:t>
                      </a:r>
                      <a:endParaRPr lang="en-MY" sz="1600" dirty="0">
                        <a:effectLst/>
                        <a:latin typeface="Calibri" panose="020F0502020204030204" pitchFamily="34" charset="0"/>
                        <a:ea typeface="Calibri" panose="020F0502020204030204" pitchFamily="34" charset="0"/>
                        <a:cs typeface="Arial" panose="020B0604020202020204" pitchFamily="34" charset="0"/>
                      </a:endParaRPr>
                    </a:p>
                  </a:txBody>
                  <a:tcPr marL="27082" marR="27082" marT="27082" marB="27082" anchor="ctr"/>
                </a:tc>
                <a:tc>
                  <a:txBody>
                    <a:bodyPr/>
                    <a:lstStyle/>
                    <a:p>
                      <a:pPr marR="45720" algn="l">
                        <a:lnSpc>
                          <a:spcPct val="107000"/>
                        </a:lnSpc>
                        <a:spcAft>
                          <a:spcPts val="0"/>
                        </a:spcAft>
                      </a:pPr>
                      <a:r>
                        <a:rPr lang="ms-MY" sz="1600" dirty="0">
                          <a:effectLst/>
                        </a:rPr>
                        <a:t>Nisbah penawaran berbanding permohonan (NPP) dan peratus pra jaya</a:t>
                      </a:r>
                      <a:endParaRPr lang="en-MY" sz="1600" dirty="0">
                        <a:effectLst/>
                        <a:latin typeface="Calibri" panose="020F0502020204030204" pitchFamily="34" charset="0"/>
                        <a:ea typeface="Calibri" panose="020F0502020204030204" pitchFamily="34" charset="0"/>
                        <a:cs typeface="Arial" panose="020B0604020202020204" pitchFamily="34" charset="0"/>
                      </a:endParaRPr>
                    </a:p>
                  </a:txBody>
                  <a:tcPr marL="27082" marR="27082" marT="27082" marB="27082" anchor="ctr"/>
                </a:tc>
                <a:tc>
                  <a:txBody>
                    <a:bodyPr/>
                    <a:lstStyle/>
                    <a:p>
                      <a:pPr marR="45720" algn="just">
                        <a:lnSpc>
                          <a:spcPct val="107000"/>
                        </a:lnSpc>
                        <a:spcAft>
                          <a:spcPts val="0"/>
                        </a:spcAft>
                      </a:pPr>
                      <a:r>
                        <a:rPr lang="ms-MY" sz="1600">
                          <a:effectLst/>
                        </a:rPr>
                        <a:t>Nisbah jumlah penawaran berbanding bilangan permohonan (NPP). Trend NPP dan peratus pra jaya yang rendah boleh dijadikan asas sama ada program akademik perlu ditawarkan pada sesi yang seterusnya.</a:t>
                      </a:r>
                      <a:endParaRPr lang="en-MY" sz="1600">
                        <a:effectLst/>
                        <a:latin typeface="Calibri" panose="020F0502020204030204" pitchFamily="34" charset="0"/>
                        <a:ea typeface="Calibri" panose="020F0502020204030204" pitchFamily="34" charset="0"/>
                        <a:cs typeface="Arial" panose="020B0604020202020204" pitchFamily="34" charset="0"/>
                      </a:endParaRPr>
                    </a:p>
                  </a:txBody>
                  <a:tcPr marL="27082" marR="27082" marT="27082" marB="27082"/>
                </a:tc>
                <a:extLst>
                  <a:ext uri="{0D108BD9-81ED-4DB2-BD59-A6C34878D82A}">
                    <a16:rowId xmlns:a16="http://schemas.microsoft.com/office/drawing/2014/main" val="3387763799"/>
                  </a:ext>
                </a:extLst>
              </a:tr>
              <a:tr h="839168">
                <a:tc>
                  <a:txBody>
                    <a:bodyPr/>
                    <a:lstStyle/>
                    <a:p>
                      <a:pPr marR="45720" algn="ctr">
                        <a:lnSpc>
                          <a:spcPct val="107000"/>
                        </a:lnSpc>
                        <a:spcAft>
                          <a:spcPts val="0"/>
                        </a:spcAft>
                      </a:pPr>
                      <a:r>
                        <a:rPr lang="ms-MY" sz="1600" dirty="0">
                          <a:effectLst/>
                        </a:rPr>
                        <a:t>5.</a:t>
                      </a:r>
                      <a:endParaRPr lang="en-MY" sz="1600" dirty="0">
                        <a:effectLst/>
                        <a:latin typeface="Calibri" panose="020F0502020204030204" pitchFamily="34" charset="0"/>
                        <a:ea typeface="Calibri" panose="020F0502020204030204" pitchFamily="34" charset="0"/>
                        <a:cs typeface="Arial" panose="020B0604020202020204" pitchFamily="34" charset="0"/>
                      </a:endParaRPr>
                    </a:p>
                  </a:txBody>
                  <a:tcPr marL="27082" marR="27082" marT="27082" marB="27082" anchor="ctr"/>
                </a:tc>
                <a:tc>
                  <a:txBody>
                    <a:bodyPr/>
                    <a:lstStyle/>
                    <a:p>
                      <a:pPr marR="45720" algn="l">
                        <a:lnSpc>
                          <a:spcPct val="107000"/>
                        </a:lnSpc>
                        <a:spcAft>
                          <a:spcPts val="0"/>
                        </a:spcAft>
                      </a:pPr>
                      <a:r>
                        <a:rPr lang="ms-MY" sz="1600" dirty="0">
                          <a:effectLst/>
                        </a:rPr>
                        <a:t>Bilangan Pengambilan Pelajar</a:t>
                      </a:r>
                      <a:endParaRPr lang="en-MY" sz="1600" dirty="0">
                        <a:effectLst/>
                        <a:latin typeface="Calibri" panose="020F0502020204030204" pitchFamily="34" charset="0"/>
                        <a:ea typeface="Calibri" panose="020F0502020204030204" pitchFamily="34" charset="0"/>
                        <a:cs typeface="Arial" panose="020B0604020202020204" pitchFamily="34" charset="0"/>
                      </a:endParaRPr>
                    </a:p>
                  </a:txBody>
                  <a:tcPr marL="27082" marR="27082" marT="27082" marB="27082" anchor="ctr"/>
                </a:tc>
                <a:tc>
                  <a:txBody>
                    <a:bodyPr/>
                    <a:lstStyle/>
                    <a:p>
                      <a:pPr marR="45720" algn="just">
                        <a:lnSpc>
                          <a:spcPct val="107000"/>
                        </a:lnSpc>
                        <a:spcAft>
                          <a:spcPts val="0"/>
                        </a:spcAft>
                      </a:pPr>
                      <a:r>
                        <a:rPr lang="ms-MY" sz="1600" dirty="0">
                          <a:effectLst/>
                        </a:rPr>
                        <a:t>Bilangan pengambilan yang rendah berbanding unjuran atau kapasiti sebenar program yang dikira berdasarkan nisbah pensyarah-pelajar dan keperluan sumber pembelajaran.</a:t>
                      </a:r>
                      <a:endParaRPr lang="en-MY" sz="1600" dirty="0">
                        <a:effectLst/>
                        <a:latin typeface="Calibri" panose="020F0502020204030204" pitchFamily="34" charset="0"/>
                        <a:ea typeface="Calibri" panose="020F0502020204030204" pitchFamily="34" charset="0"/>
                        <a:cs typeface="Arial" panose="020B0604020202020204" pitchFamily="34" charset="0"/>
                      </a:endParaRPr>
                    </a:p>
                  </a:txBody>
                  <a:tcPr marL="27082" marR="27082" marT="27082" marB="27082"/>
                </a:tc>
                <a:extLst>
                  <a:ext uri="{0D108BD9-81ED-4DB2-BD59-A6C34878D82A}">
                    <a16:rowId xmlns:a16="http://schemas.microsoft.com/office/drawing/2014/main" val="1920732883"/>
                  </a:ext>
                </a:extLst>
              </a:tr>
            </a:tbl>
          </a:graphicData>
        </a:graphic>
      </p:graphicFrame>
    </p:spTree>
    <p:extLst>
      <p:ext uri="{BB962C8B-B14F-4D97-AF65-F5344CB8AC3E}">
        <p14:creationId xmlns:p14="http://schemas.microsoft.com/office/powerpoint/2010/main" val="1632823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38" y="216269"/>
            <a:ext cx="11896061" cy="1325563"/>
          </a:xfrm>
        </p:spPr>
        <p:txBody>
          <a:bodyPr>
            <a:noAutofit/>
          </a:bodyPr>
          <a:lstStyle/>
          <a:p>
            <a:r>
              <a:rPr lang="ms-MY" sz="3200" b="1" dirty="0"/>
              <a:t>Jadual 3.1: </a:t>
            </a:r>
            <a:br>
              <a:rPr lang="ms-MY" sz="3200" b="1" dirty="0"/>
            </a:br>
            <a:r>
              <a:rPr lang="ms-MY" sz="3200" b="1" dirty="0"/>
              <a:t>Kriteria Mekanisme Jumud, Beku dan Lupus Program Akademik (samb.)</a:t>
            </a:r>
            <a:r>
              <a:rPr lang="en-MY" sz="3200" dirty="0"/>
              <a:t/>
            </a:r>
            <a:br>
              <a:rPr lang="en-MY" sz="3200" dirty="0"/>
            </a:br>
            <a:endParaRPr lang="en-MY"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61140795"/>
              </p:ext>
            </p:extLst>
          </p:nvPr>
        </p:nvGraphicFramePr>
        <p:xfrm>
          <a:off x="295938" y="1121081"/>
          <a:ext cx="11101032" cy="5491699"/>
        </p:xfrm>
        <a:graphic>
          <a:graphicData uri="http://schemas.openxmlformats.org/drawingml/2006/table">
            <a:tbl>
              <a:tblPr firstRow="1" firstCol="1" bandRow="1">
                <a:tableStyleId>{5DA37D80-6434-44D0-A028-1B22A696006F}</a:tableStyleId>
              </a:tblPr>
              <a:tblGrid>
                <a:gridCol w="533402">
                  <a:extLst>
                    <a:ext uri="{9D8B030D-6E8A-4147-A177-3AD203B41FA5}">
                      <a16:colId xmlns:a16="http://schemas.microsoft.com/office/drawing/2014/main" val="3367793657"/>
                    </a:ext>
                  </a:extLst>
                </a:gridCol>
                <a:gridCol w="3516132">
                  <a:extLst>
                    <a:ext uri="{9D8B030D-6E8A-4147-A177-3AD203B41FA5}">
                      <a16:colId xmlns:a16="http://schemas.microsoft.com/office/drawing/2014/main" val="3100473085"/>
                    </a:ext>
                  </a:extLst>
                </a:gridCol>
                <a:gridCol w="7051498">
                  <a:extLst>
                    <a:ext uri="{9D8B030D-6E8A-4147-A177-3AD203B41FA5}">
                      <a16:colId xmlns:a16="http://schemas.microsoft.com/office/drawing/2014/main" val="3473055787"/>
                    </a:ext>
                  </a:extLst>
                </a:gridCol>
              </a:tblGrid>
              <a:tr h="446403">
                <a:tc>
                  <a:txBody>
                    <a:bodyPr/>
                    <a:lstStyle/>
                    <a:p>
                      <a:pPr marR="45720" algn="ctr">
                        <a:lnSpc>
                          <a:spcPct val="107000"/>
                        </a:lnSpc>
                        <a:spcAft>
                          <a:spcPts val="0"/>
                        </a:spcAft>
                      </a:pPr>
                      <a:r>
                        <a:rPr lang="ms-MY" sz="1600" dirty="0">
                          <a:effectLst/>
                        </a:rPr>
                        <a:t>Bil</a:t>
                      </a:r>
                      <a:endParaRPr lang="en-MY" sz="1600" dirty="0">
                        <a:effectLst/>
                        <a:latin typeface="Calibri" panose="020F0502020204030204" pitchFamily="34" charset="0"/>
                        <a:ea typeface="Calibri" panose="020F0502020204030204" pitchFamily="34" charset="0"/>
                        <a:cs typeface="Arial" panose="020B0604020202020204" pitchFamily="34" charset="0"/>
                      </a:endParaRPr>
                    </a:p>
                  </a:txBody>
                  <a:tcPr marL="27082" marR="27082" marT="27082" marB="27082" anchor="ctr"/>
                </a:tc>
                <a:tc>
                  <a:txBody>
                    <a:bodyPr/>
                    <a:lstStyle/>
                    <a:p>
                      <a:pPr marR="45720" algn="ctr">
                        <a:lnSpc>
                          <a:spcPct val="107000"/>
                        </a:lnSpc>
                        <a:spcAft>
                          <a:spcPts val="0"/>
                        </a:spcAft>
                      </a:pPr>
                      <a:r>
                        <a:rPr lang="ms-MY" sz="1600" dirty="0">
                          <a:effectLst/>
                        </a:rPr>
                        <a:t>Kriteria</a:t>
                      </a:r>
                      <a:endParaRPr lang="en-MY" sz="1600" dirty="0">
                        <a:effectLst/>
                        <a:latin typeface="Calibri" panose="020F0502020204030204" pitchFamily="34" charset="0"/>
                        <a:ea typeface="Calibri" panose="020F0502020204030204" pitchFamily="34" charset="0"/>
                        <a:cs typeface="Arial" panose="020B0604020202020204" pitchFamily="34" charset="0"/>
                      </a:endParaRPr>
                    </a:p>
                  </a:txBody>
                  <a:tcPr marL="27082" marR="27082" marT="27082" marB="27082" anchor="ctr"/>
                </a:tc>
                <a:tc>
                  <a:txBody>
                    <a:bodyPr/>
                    <a:lstStyle/>
                    <a:p>
                      <a:pPr marR="45720" algn="ctr">
                        <a:lnSpc>
                          <a:spcPct val="107000"/>
                        </a:lnSpc>
                        <a:spcAft>
                          <a:spcPts val="0"/>
                        </a:spcAft>
                      </a:pPr>
                      <a:r>
                        <a:rPr lang="ms-MY" sz="1600">
                          <a:effectLst/>
                        </a:rPr>
                        <a:t>Penerangan</a:t>
                      </a:r>
                      <a:endParaRPr lang="en-MY" sz="1600">
                        <a:effectLst/>
                        <a:latin typeface="Calibri" panose="020F0502020204030204" pitchFamily="34" charset="0"/>
                        <a:ea typeface="Calibri" panose="020F0502020204030204" pitchFamily="34" charset="0"/>
                        <a:cs typeface="Arial" panose="020B0604020202020204" pitchFamily="34" charset="0"/>
                      </a:endParaRPr>
                    </a:p>
                  </a:txBody>
                  <a:tcPr marL="27082" marR="27082" marT="27082" marB="27082" anchor="ctr"/>
                </a:tc>
                <a:extLst>
                  <a:ext uri="{0D108BD9-81ED-4DB2-BD59-A6C34878D82A}">
                    <a16:rowId xmlns:a16="http://schemas.microsoft.com/office/drawing/2014/main" val="1579229964"/>
                  </a:ext>
                </a:extLst>
              </a:tr>
              <a:tr h="854356">
                <a:tc>
                  <a:txBody>
                    <a:bodyPr/>
                    <a:lstStyle/>
                    <a:p>
                      <a:pPr marR="45720" algn="ctr">
                        <a:lnSpc>
                          <a:spcPct val="107000"/>
                        </a:lnSpc>
                        <a:spcAft>
                          <a:spcPts val="0"/>
                        </a:spcAft>
                      </a:pPr>
                      <a:r>
                        <a:rPr lang="ms-MY" sz="1600" dirty="0">
                          <a:effectLst/>
                        </a:rPr>
                        <a:t>6.</a:t>
                      </a:r>
                      <a:endParaRPr lang="en-MY" sz="1600" dirty="0">
                        <a:effectLst/>
                        <a:latin typeface="Calibri" panose="020F0502020204030204" pitchFamily="34" charset="0"/>
                        <a:ea typeface="Calibri" panose="020F0502020204030204" pitchFamily="34" charset="0"/>
                        <a:cs typeface="Arial" panose="020B0604020202020204" pitchFamily="34" charset="0"/>
                      </a:endParaRPr>
                    </a:p>
                  </a:txBody>
                  <a:tcPr marL="27082" marR="27082" marT="27082" marB="27082" anchor="ctr"/>
                </a:tc>
                <a:tc>
                  <a:txBody>
                    <a:bodyPr/>
                    <a:lstStyle/>
                    <a:p>
                      <a:pPr marR="45720" algn="l">
                        <a:lnSpc>
                          <a:spcPct val="107000"/>
                        </a:lnSpc>
                        <a:spcAft>
                          <a:spcPts val="0"/>
                        </a:spcAft>
                      </a:pPr>
                      <a:r>
                        <a:rPr lang="ms-MY" sz="1600" dirty="0">
                          <a:effectLst/>
                        </a:rPr>
                        <a:t>Peratus kebolehpasaran graduan (GE)</a:t>
                      </a:r>
                      <a:endParaRPr lang="en-MY" sz="1600" dirty="0">
                        <a:effectLst/>
                        <a:latin typeface="Calibri" panose="020F0502020204030204" pitchFamily="34" charset="0"/>
                        <a:ea typeface="Calibri" panose="020F0502020204030204" pitchFamily="34" charset="0"/>
                        <a:cs typeface="Arial" panose="020B0604020202020204" pitchFamily="34" charset="0"/>
                      </a:endParaRPr>
                    </a:p>
                  </a:txBody>
                  <a:tcPr marL="27082" marR="27082" marT="27082" marB="27082" anchor="ctr"/>
                </a:tc>
                <a:tc>
                  <a:txBody>
                    <a:bodyPr/>
                    <a:lstStyle/>
                    <a:p>
                      <a:pPr marR="45720" algn="just">
                        <a:lnSpc>
                          <a:spcPct val="107000"/>
                        </a:lnSpc>
                        <a:spcAft>
                          <a:spcPts val="0"/>
                        </a:spcAft>
                      </a:pPr>
                      <a:r>
                        <a:rPr lang="ms-MY" sz="1600" dirty="0">
                          <a:effectLst/>
                        </a:rPr>
                        <a:t>Peratus GE menunjukkan tahap kualiti graduan yang dihasilkan. Peratus GE yang rendah menjadi asas kepada UA untuk menentukan sama ada program akademik perlu diteruskan, ditambah baik, dijumud, beku atau lupus.</a:t>
                      </a:r>
                      <a:endParaRPr lang="en-MY" sz="1600" dirty="0">
                        <a:effectLst/>
                        <a:latin typeface="Calibri" panose="020F0502020204030204" pitchFamily="34" charset="0"/>
                        <a:ea typeface="Calibri" panose="020F0502020204030204" pitchFamily="34" charset="0"/>
                        <a:cs typeface="Arial" panose="020B0604020202020204" pitchFamily="34" charset="0"/>
                      </a:endParaRPr>
                    </a:p>
                  </a:txBody>
                  <a:tcPr marL="27082" marR="27082" marT="27082" marB="27082"/>
                </a:tc>
                <a:extLst>
                  <a:ext uri="{0D108BD9-81ED-4DB2-BD59-A6C34878D82A}">
                    <a16:rowId xmlns:a16="http://schemas.microsoft.com/office/drawing/2014/main" val="4061599941"/>
                  </a:ext>
                </a:extLst>
              </a:tr>
              <a:tr h="793053">
                <a:tc>
                  <a:txBody>
                    <a:bodyPr/>
                    <a:lstStyle/>
                    <a:p>
                      <a:pPr marR="45720" algn="ctr">
                        <a:lnSpc>
                          <a:spcPct val="107000"/>
                        </a:lnSpc>
                        <a:spcAft>
                          <a:spcPts val="0"/>
                        </a:spcAft>
                      </a:pPr>
                      <a:r>
                        <a:rPr lang="ms-MY" sz="1600" dirty="0">
                          <a:effectLst/>
                        </a:rPr>
                        <a:t>7.</a:t>
                      </a:r>
                      <a:endParaRPr lang="en-MY" sz="1600" dirty="0">
                        <a:effectLst/>
                        <a:latin typeface="Calibri" panose="020F0502020204030204" pitchFamily="34" charset="0"/>
                        <a:ea typeface="Calibri" panose="020F0502020204030204" pitchFamily="34" charset="0"/>
                        <a:cs typeface="Arial" panose="020B0604020202020204" pitchFamily="34" charset="0"/>
                      </a:endParaRPr>
                    </a:p>
                  </a:txBody>
                  <a:tcPr marL="27082" marR="27082" marT="27082" marB="27082" anchor="ctr"/>
                </a:tc>
                <a:tc>
                  <a:txBody>
                    <a:bodyPr/>
                    <a:lstStyle/>
                    <a:p>
                      <a:pPr marR="45720" algn="l">
                        <a:lnSpc>
                          <a:spcPct val="107000"/>
                        </a:lnSpc>
                        <a:spcAft>
                          <a:spcPts val="0"/>
                        </a:spcAft>
                      </a:pPr>
                      <a:r>
                        <a:rPr lang="ms-MY" sz="1600">
                          <a:effectLst/>
                        </a:rPr>
                        <a:t>Gaji Permulaan Pertama (GPP)</a:t>
                      </a:r>
                      <a:endParaRPr lang="en-MY" sz="1600">
                        <a:effectLst/>
                        <a:latin typeface="Calibri" panose="020F0502020204030204" pitchFamily="34" charset="0"/>
                        <a:ea typeface="Calibri" panose="020F0502020204030204" pitchFamily="34" charset="0"/>
                        <a:cs typeface="Arial" panose="020B0604020202020204" pitchFamily="34" charset="0"/>
                      </a:endParaRPr>
                    </a:p>
                  </a:txBody>
                  <a:tcPr marL="27082" marR="27082" marT="27082" marB="27082" anchor="ctr"/>
                </a:tc>
                <a:tc>
                  <a:txBody>
                    <a:bodyPr/>
                    <a:lstStyle/>
                    <a:p>
                      <a:pPr marR="45720" algn="just">
                        <a:lnSpc>
                          <a:spcPct val="107000"/>
                        </a:lnSpc>
                        <a:spcAft>
                          <a:spcPts val="0"/>
                        </a:spcAft>
                      </a:pPr>
                      <a:r>
                        <a:rPr lang="ms-MY" sz="1600" dirty="0">
                          <a:effectLst/>
                        </a:rPr>
                        <a:t>GPP mempengaruhi minat pemohon untuk memohon atau menerima tawaran melanjutkan pengajian. GPP yang rendah boleh dijadikan asas kepada penawaran program akademik.</a:t>
                      </a:r>
                      <a:endParaRPr lang="en-MY" sz="1600" dirty="0">
                        <a:effectLst/>
                        <a:latin typeface="Calibri" panose="020F0502020204030204" pitchFamily="34" charset="0"/>
                        <a:ea typeface="Calibri" panose="020F0502020204030204" pitchFamily="34" charset="0"/>
                        <a:cs typeface="Arial" panose="020B0604020202020204" pitchFamily="34" charset="0"/>
                      </a:endParaRPr>
                    </a:p>
                  </a:txBody>
                  <a:tcPr marL="27082" marR="27082" marT="27082" marB="27082"/>
                </a:tc>
                <a:extLst>
                  <a:ext uri="{0D108BD9-81ED-4DB2-BD59-A6C34878D82A}">
                    <a16:rowId xmlns:a16="http://schemas.microsoft.com/office/drawing/2014/main" val="3355254332"/>
                  </a:ext>
                </a:extLst>
              </a:tr>
              <a:tr h="1139701">
                <a:tc>
                  <a:txBody>
                    <a:bodyPr/>
                    <a:lstStyle/>
                    <a:p>
                      <a:pPr marR="45720" algn="ctr">
                        <a:lnSpc>
                          <a:spcPct val="107000"/>
                        </a:lnSpc>
                        <a:spcAft>
                          <a:spcPts val="0"/>
                        </a:spcAft>
                      </a:pPr>
                      <a:r>
                        <a:rPr lang="ms-MY" sz="1600" dirty="0">
                          <a:effectLst/>
                        </a:rPr>
                        <a:t>8.</a:t>
                      </a:r>
                      <a:endParaRPr lang="en-MY" sz="1600" dirty="0">
                        <a:effectLst/>
                        <a:latin typeface="Calibri" panose="020F0502020204030204" pitchFamily="34" charset="0"/>
                        <a:ea typeface="Calibri" panose="020F0502020204030204" pitchFamily="34" charset="0"/>
                        <a:cs typeface="Arial" panose="020B0604020202020204" pitchFamily="34" charset="0"/>
                      </a:endParaRPr>
                    </a:p>
                  </a:txBody>
                  <a:tcPr marL="27082" marR="27082" marT="27082" marB="27082" anchor="ctr"/>
                </a:tc>
                <a:tc>
                  <a:txBody>
                    <a:bodyPr/>
                    <a:lstStyle/>
                    <a:p>
                      <a:pPr marR="45720" algn="l">
                        <a:lnSpc>
                          <a:spcPct val="107000"/>
                        </a:lnSpc>
                        <a:spcAft>
                          <a:spcPts val="0"/>
                        </a:spcAft>
                      </a:pPr>
                      <a:r>
                        <a:rPr lang="ms-MY" sz="1600" dirty="0">
                          <a:effectLst/>
                        </a:rPr>
                        <a:t>Unjuran Guna Tenaga Negara</a:t>
                      </a:r>
                      <a:endParaRPr lang="en-MY" sz="1600" dirty="0">
                        <a:effectLst/>
                        <a:latin typeface="Calibri" panose="020F0502020204030204" pitchFamily="34" charset="0"/>
                        <a:ea typeface="Calibri" panose="020F0502020204030204" pitchFamily="34" charset="0"/>
                        <a:cs typeface="Arial" panose="020B0604020202020204" pitchFamily="34" charset="0"/>
                      </a:endParaRPr>
                    </a:p>
                  </a:txBody>
                  <a:tcPr marL="27082" marR="27082" marT="27082" marB="27082" anchor="ctr"/>
                </a:tc>
                <a:tc>
                  <a:txBody>
                    <a:bodyPr/>
                    <a:lstStyle/>
                    <a:p>
                      <a:pPr marR="45720" algn="just">
                        <a:lnSpc>
                          <a:spcPct val="107000"/>
                        </a:lnSpc>
                        <a:spcAft>
                          <a:spcPts val="0"/>
                        </a:spcAft>
                      </a:pPr>
                      <a:r>
                        <a:rPr lang="ms-MY" sz="1600" dirty="0">
                          <a:effectLst/>
                        </a:rPr>
                        <a:t>Unjuran jangkaan pekerjaan yang diperlukan oleh negara. Antara agensi yang melakukan kajian unjuran keperluan guna tenaga ialah JPA, BPKP, MDEC, Talentcorp, ILMIA dan lain-lain. UA boleh merujuk kepada COL untuk memastikan sesuatu program itu perlu ditawarkan atau tidak.</a:t>
                      </a:r>
                      <a:endParaRPr lang="en-MY" sz="1600" dirty="0">
                        <a:effectLst/>
                        <a:latin typeface="Calibri" panose="020F0502020204030204" pitchFamily="34" charset="0"/>
                        <a:ea typeface="Calibri" panose="020F0502020204030204" pitchFamily="34" charset="0"/>
                        <a:cs typeface="Arial" panose="020B0604020202020204" pitchFamily="34" charset="0"/>
                      </a:endParaRPr>
                    </a:p>
                  </a:txBody>
                  <a:tcPr marL="27082" marR="27082" marT="27082" marB="27082"/>
                </a:tc>
                <a:extLst>
                  <a:ext uri="{0D108BD9-81ED-4DB2-BD59-A6C34878D82A}">
                    <a16:rowId xmlns:a16="http://schemas.microsoft.com/office/drawing/2014/main" val="2098992203"/>
                  </a:ext>
                </a:extLst>
              </a:tr>
              <a:tr h="1002197">
                <a:tc>
                  <a:txBody>
                    <a:bodyPr/>
                    <a:lstStyle/>
                    <a:p>
                      <a:pPr marR="45720" algn="ctr">
                        <a:lnSpc>
                          <a:spcPct val="107000"/>
                        </a:lnSpc>
                        <a:spcAft>
                          <a:spcPts val="0"/>
                        </a:spcAft>
                      </a:pPr>
                      <a:r>
                        <a:rPr lang="ms-MY" sz="1600" dirty="0">
                          <a:effectLst/>
                        </a:rPr>
                        <a:t>9.</a:t>
                      </a:r>
                      <a:endParaRPr lang="en-MY" sz="1600" dirty="0">
                        <a:effectLst/>
                        <a:latin typeface="Calibri" panose="020F0502020204030204" pitchFamily="34" charset="0"/>
                        <a:ea typeface="Calibri" panose="020F0502020204030204" pitchFamily="34" charset="0"/>
                        <a:cs typeface="Arial" panose="020B0604020202020204" pitchFamily="34" charset="0"/>
                      </a:endParaRPr>
                    </a:p>
                  </a:txBody>
                  <a:tcPr marL="27082" marR="27082" marT="27082" marB="27082" anchor="ctr"/>
                </a:tc>
                <a:tc>
                  <a:txBody>
                    <a:bodyPr/>
                    <a:lstStyle/>
                    <a:p>
                      <a:pPr marR="45720" algn="l">
                        <a:lnSpc>
                          <a:spcPct val="107000"/>
                        </a:lnSpc>
                        <a:spcAft>
                          <a:spcPts val="0"/>
                        </a:spcAft>
                      </a:pPr>
                      <a:r>
                        <a:rPr lang="ms-MY" sz="1600" dirty="0">
                          <a:effectLst/>
                        </a:rPr>
                        <a:t>Keperluan semakan kurikulum major/ menyeluruh</a:t>
                      </a:r>
                      <a:endParaRPr lang="en-MY" sz="1600" dirty="0">
                        <a:effectLst/>
                        <a:latin typeface="Calibri" panose="020F0502020204030204" pitchFamily="34" charset="0"/>
                        <a:ea typeface="Calibri" panose="020F0502020204030204" pitchFamily="34" charset="0"/>
                        <a:cs typeface="Arial" panose="020B0604020202020204" pitchFamily="34" charset="0"/>
                      </a:endParaRPr>
                    </a:p>
                  </a:txBody>
                  <a:tcPr marL="27082" marR="27082" marT="27082" marB="27082" anchor="ctr"/>
                </a:tc>
                <a:tc>
                  <a:txBody>
                    <a:bodyPr/>
                    <a:lstStyle/>
                    <a:p>
                      <a:pPr marR="45720" algn="just">
                        <a:lnSpc>
                          <a:spcPct val="107000"/>
                        </a:lnSpc>
                        <a:spcAft>
                          <a:spcPts val="0"/>
                        </a:spcAft>
                      </a:pPr>
                      <a:r>
                        <a:rPr lang="ms-MY" sz="1600" dirty="0">
                          <a:effectLst/>
                        </a:rPr>
                        <a:t>Merujuk kepada program pengajian yang tidak terkini dan memerlukan semakan major. Jika program tersebut tidak wajar diteruskan, maka ia boleh dilupuskan dengan menggantikan program yang lebih relevan, berdaya saing dan memenuhi keperluan semasa industri. </a:t>
                      </a:r>
                      <a:endParaRPr lang="en-MY" sz="1600" dirty="0">
                        <a:effectLst/>
                        <a:latin typeface="Calibri" panose="020F0502020204030204" pitchFamily="34" charset="0"/>
                        <a:ea typeface="Calibri" panose="020F0502020204030204" pitchFamily="34" charset="0"/>
                        <a:cs typeface="Arial" panose="020B0604020202020204" pitchFamily="34" charset="0"/>
                      </a:endParaRPr>
                    </a:p>
                  </a:txBody>
                  <a:tcPr marL="27082" marR="27082" marT="27082" marB="27082"/>
                </a:tc>
                <a:extLst>
                  <a:ext uri="{0D108BD9-81ED-4DB2-BD59-A6C34878D82A}">
                    <a16:rowId xmlns:a16="http://schemas.microsoft.com/office/drawing/2014/main" val="3741915942"/>
                  </a:ext>
                </a:extLst>
              </a:tr>
              <a:tr h="1139701">
                <a:tc>
                  <a:txBody>
                    <a:bodyPr/>
                    <a:lstStyle/>
                    <a:p>
                      <a:pPr marR="45720" algn="ctr">
                        <a:lnSpc>
                          <a:spcPct val="107000"/>
                        </a:lnSpc>
                        <a:spcAft>
                          <a:spcPts val="0"/>
                        </a:spcAft>
                      </a:pPr>
                      <a:r>
                        <a:rPr lang="ms-MY" sz="1600" dirty="0">
                          <a:effectLst/>
                        </a:rPr>
                        <a:t>10.</a:t>
                      </a:r>
                      <a:endParaRPr lang="en-MY" sz="1600" dirty="0">
                        <a:effectLst/>
                        <a:latin typeface="Calibri" panose="020F0502020204030204" pitchFamily="34" charset="0"/>
                        <a:ea typeface="Calibri" panose="020F0502020204030204" pitchFamily="34" charset="0"/>
                        <a:cs typeface="Arial" panose="020B0604020202020204" pitchFamily="34" charset="0"/>
                      </a:endParaRPr>
                    </a:p>
                  </a:txBody>
                  <a:tcPr marL="27082" marR="27082" marT="27082" marB="27082" anchor="ctr"/>
                </a:tc>
                <a:tc>
                  <a:txBody>
                    <a:bodyPr/>
                    <a:lstStyle/>
                    <a:p>
                      <a:pPr marR="45720" algn="l">
                        <a:lnSpc>
                          <a:spcPct val="107000"/>
                        </a:lnSpc>
                        <a:spcAft>
                          <a:spcPts val="0"/>
                        </a:spcAft>
                      </a:pPr>
                      <a:r>
                        <a:rPr lang="ms-MY" sz="1600" dirty="0">
                          <a:effectLst/>
                        </a:rPr>
                        <a:t>Keupayaan UA</a:t>
                      </a:r>
                      <a:endParaRPr lang="en-MY" sz="1600" dirty="0">
                        <a:effectLst/>
                        <a:latin typeface="Calibri" panose="020F0502020204030204" pitchFamily="34" charset="0"/>
                        <a:ea typeface="Calibri" panose="020F0502020204030204" pitchFamily="34" charset="0"/>
                        <a:cs typeface="Arial" panose="020B0604020202020204" pitchFamily="34" charset="0"/>
                      </a:endParaRPr>
                    </a:p>
                  </a:txBody>
                  <a:tcPr marL="27082" marR="27082" marT="27082" marB="27082" anchor="ctr"/>
                </a:tc>
                <a:tc>
                  <a:txBody>
                    <a:bodyPr/>
                    <a:lstStyle/>
                    <a:p>
                      <a:pPr marR="45720" algn="just">
                        <a:lnSpc>
                          <a:spcPct val="107000"/>
                        </a:lnSpc>
                        <a:spcAft>
                          <a:spcPts val="0"/>
                        </a:spcAft>
                      </a:pPr>
                      <a:r>
                        <a:rPr lang="ms-MY" sz="1600" dirty="0">
                          <a:effectLst/>
                        </a:rPr>
                        <a:t>Kriteria ini merujuk kepada kemampuan UA dalam aspek sumber manusia, infrastruktur, kewangan dan sebagainya yang boleh mengganggu kelestarian program akademik. Faktor ini boleh menjadi asas untuk UA membuat keputusan sama ada program akademik tersebut hendak diteruskan atau tidak.</a:t>
                      </a:r>
                      <a:endParaRPr lang="en-MY" sz="1600" dirty="0">
                        <a:effectLst/>
                        <a:latin typeface="Calibri" panose="020F0502020204030204" pitchFamily="34" charset="0"/>
                        <a:ea typeface="Calibri" panose="020F0502020204030204" pitchFamily="34" charset="0"/>
                        <a:cs typeface="Arial" panose="020B0604020202020204" pitchFamily="34" charset="0"/>
                      </a:endParaRPr>
                    </a:p>
                  </a:txBody>
                  <a:tcPr marL="27082" marR="27082" marT="27082" marB="27082"/>
                </a:tc>
                <a:extLst>
                  <a:ext uri="{0D108BD9-81ED-4DB2-BD59-A6C34878D82A}">
                    <a16:rowId xmlns:a16="http://schemas.microsoft.com/office/drawing/2014/main" val="592190594"/>
                  </a:ext>
                </a:extLst>
              </a:tr>
            </a:tbl>
          </a:graphicData>
        </a:graphic>
      </p:graphicFrame>
    </p:spTree>
    <p:extLst>
      <p:ext uri="{BB962C8B-B14F-4D97-AF65-F5344CB8AC3E}">
        <p14:creationId xmlns:p14="http://schemas.microsoft.com/office/powerpoint/2010/main" val="2575185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ms-MY" sz="4000" b="1" dirty="0"/>
              <a:t>3.3 PANDUAN SEMAKAN KURIKULUM</a:t>
            </a:r>
            <a:endParaRPr lang="en-MY" sz="4000" dirty="0"/>
          </a:p>
        </p:txBody>
      </p:sp>
      <p:graphicFrame>
        <p:nvGraphicFramePr>
          <p:cNvPr id="5" name="Content Placeholder 4">
            <a:extLst>
              <a:ext uri="{FF2B5EF4-FFF2-40B4-BE49-F238E27FC236}">
                <a16:creationId xmlns:a16="http://schemas.microsoft.com/office/drawing/2014/main" id="{FDF25D07-4722-44C7-8EEB-C5FD7F6836DD}"/>
              </a:ext>
            </a:extLst>
          </p:cNvPr>
          <p:cNvGraphicFramePr>
            <a:graphicFrameLocks noGrp="1"/>
          </p:cNvGraphicFramePr>
          <p:nvPr>
            <p:ph idx="1"/>
            <p:extLst>
              <p:ext uri="{D42A27DB-BD31-4B8C-83A1-F6EECF244321}">
                <p14:modId xmlns:p14="http://schemas.microsoft.com/office/powerpoint/2010/main" val="502015605"/>
              </p:ext>
            </p:extLst>
          </p:nvPr>
        </p:nvGraphicFramePr>
        <p:xfrm>
          <a:off x="-714153" y="1350446"/>
          <a:ext cx="10515600" cy="51424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1204E067-96AE-4F6C-8785-3C9C5E019403}"/>
              </a:ext>
            </a:extLst>
          </p:cNvPr>
          <p:cNvSpPr/>
          <p:nvPr/>
        </p:nvSpPr>
        <p:spPr>
          <a:xfrm>
            <a:off x="8606170" y="3399283"/>
            <a:ext cx="3432544" cy="138499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ms-MY" sz="1400" dirty="0"/>
              <a:t>Nota: </a:t>
            </a:r>
          </a:p>
          <a:p>
            <a:r>
              <a:rPr lang="ms-MY" sz="1400" dirty="0"/>
              <a:t>Sebarang perubahan terutama yang melibatkan maklumat program perlu merujuk kepada Surat Makluman MQA Bil 4/2018: Perubahan Maklumat Program dan </a:t>
            </a:r>
            <a:r>
              <a:rPr lang="ms-MY" sz="1400" b="1" dirty="0"/>
              <a:t>Lampiran 3.1.</a:t>
            </a:r>
            <a:r>
              <a:rPr lang="ms-MY" sz="1400" dirty="0"/>
              <a:t> </a:t>
            </a:r>
            <a:endParaRPr lang="en-MY" sz="1400" dirty="0"/>
          </a:p>
        </p:txBody>
      </p:sp>
    </p:spTree>
    <p:extLst>
      <p:ext uri="{BB962C8B-B14F-4D97-AF65-F5344CB8AC3E}">
        <p14:creationId xmlns:p14="http://schemas.microsoft.com/office/powerpoint/2010/main" val="1033227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953000" y="1416050"/>
            <a:ext cx="1828800" cy="1295400"/>
          </a:xfrm>
          <a:prstGeom prst="roundRect">
            <a:avLst/>
          </a:prstGeom>
          <a:solidFill>
            <a:schemeClr val="accent6">
              <a:lumMod val="40000"/>
              <a:lumOff val="60000"/>
            </a:schemeClr>
          </a:solidFill>
          <a:ln>
            <a:solidFill>
              <a:schemeClr val="accent1">
                <a:lumMod val="40000"/>
                <a:lumOff val="60000"/>
              </a:schemeClr>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2000" b="1" dirty="0"/>
              <a:t>Planning (1)</a:t>
            </a:r>
          </a:p>
        </p:txBody>
      </p:sp>
      <p:sp>
        <p:nvSpPr>
          <p:cNvPr id="5" name="Rounded Rectangle 4"/>
          <p:cNvSpPr/>
          <p:nvPr/>
        </p:nvSpPr>
        <p:spPr>
          <a:xfrm>
            <a:off x="6381750" y="3071813"/>
            <a:ext cx="1905000" cy="1295400"/>
          </a:xfrm>
          <a:prstGeom prst="roundRect">
            <a:avLst/>
          </a:prstGeom>
          <a:solidFill>
            <a:schemeClr val="accent5">
              <a:lumMod val="60000"/>
              <a:lumOff val="40000"/>
            </a:schemeClr>
          </a:solidFill>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2000" b="1" dirty="0"/>
              <a:t>Developing (2)</a:t>
            </a:r>
          </a:p>
        </p:txBody>
      </p:sp>
      <p:sp>
        <p:nvSpPr>
          <p:cNvPr id="6" name="Rounded Rectangle 5"/>
          <p:cNvSpPr/>
          <p:nvPr/>
        </p:nvSpPr>
        <p:spPr>
          <a:xfrm>
            <a:off x="4881563" y="4572000"/>
            <a:ext cx="2133600" cy="117475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2000" b="1" dirty="0"/>
              <a:t>Implementing (3)</a:t>
            </a:r>
          </a:p>
        </p:txBody>
      </p:sp>
      <p:sp>
        <p:nvSpPr>
          <p:cNvPr id="7" name="Rounded Rectangle 6"/>
          <p:cNvSpPr/>
          <p:nvPr/>
        </p:nvSpPr>
        <p:spPr>
          <a:xfrm>
            <a:off x="3881438" y="3000375"/>
            <a:ext cx="1828800" cy="13716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2000" b="1" dirty="0">
                <a:solidFill>
                  <a:schemeClr val="tx1"/>
                </a:solidFill>
              </a:rPr>
              <a:t>Evaluating (4)</a:t>
            </a:r>
          </a:p>
        </p:txBody>
      </p:sp>
      <p:sp>
        <p:nvSpPr>
          <p:cNvPr id="10" name="Curved Down Arrow 9"/>
          <p:cNvSpPr/>
          <p:nvPr/>
        </p:nvSpPr>
        <p:spPr>
          <a:xfrm rot="13426493">
            <a:off x="4187826" y="4386263"/>
            <a:ext cx="1260475" cy="360362"/>
          </a:xfrm>
          <a:prstGeom prst="curvedDownArrow">
            <a:avLst>
              <a:gd name="adj1" fmla="val 50000"/>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11" name="Curved Down Arrow 10"/>
          <p:cNvSpPr/>
          <p:nvPr/>
        </p:nvSpPr>
        <p:spPr>
          <a:xfrm rot="3491400">
            <a:off x="6450807" y="2450307"/>
            <a:ext cx="1260475" cy="360362"/>
          </a:xfrm>
          <a:prstGeom prst="curvedDownArrow">
            <a:avLst>
              <a:gd name="adj1" fmla="val 50000"/>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12" name="Curved Down Arrow 11"/>
          <p:cNvSpPr/>
          <p:nvPr/>
        </p:nvSpPr>
        <p:spPr>
          <a:xfrm rot="7995472">
            <a:off x="6385720" y="4402932"/>
            <a:ext cx="1260475" cy="360363"/>
          </a:xfrm>
          <a:prstGeom prst="curvedDownArrow">
            <a:avLst>
              <a:gd name="adj1" fmla="val 50000"/>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13" name="Curved Down Arrow 12"/>
          <p:cNvSpPr/>
          <p:nvPr/>
        </p:nvSpPr>
        <p:spPr>
          <a:xfrm rot="18988011">
            <a:off x="4117976" y="2384426"/>
            <a:ext cx="1260475" cy="360363"/>
          </a:xfrm>
          <a:prstGeom prst="curvedDownArrow">
            <a:avLst>
              <a:gd name="adj1" fmla="val 50000"/>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sp>
        <p:nvSpPr>
          <p:cNvPr id="6154" name="TextBox 17"/>
          <p:cNvSpPr txBox="1">
            <a:spLocks noChangeArrowheads="1"/>
          </p:cNvSpPr>
          <p:nvPr/>
        </p:nvSpPr>
        <p:spPr bwMode="auto">
          <a:xfrm>
            <a:off x="3688971" y="273051"/>
            <a:ext cx="4255268"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dirty="0">
                <a:latin typeface="Calibri" panose="020F0502020204030204" pitchFamily="34" charset="0"/>
              </a:rPr>
              <a:t>KITARAN HASIL PEMBELAJARAN</a:t>
            </a:r>
            <a:endParaRPr lang="en-MY" altLang="en-US" sz="2400" b="1" dirty="0">
              <a:latin typeface="Calibri" panose="020F0502020204030204" pitchFamily="34" charset="0"/>
            </a:endParaRPr>
          </a:p>
        </p:txBody>
      </p:sp>
      <p:grpSp>
        <p:nvGrpSpPr>
          <p:cNvPr id="2" name="Group 74"/>
          <p:cNvGrpSpPr>
            <a:grpSpLocks/>
          </p:cNvGrpSpPr>
          <p:nvPr/>
        </p:nvGrpSpPr>
        <p:grpSpPr bwMode="auto">
          <a:xfrm>
            <a:off x="1738313" y="4192589"/>
            <a:ext cx="5941446" cy="2451077"/>
            <a:chOff x="214313" y="4192588"/>
            <a:chExt cx="5941446" cy="2451077"/>
          </a:xfrm>
        </p:grpSpPr>
        <p:sp>
          <p:nvSpPr>
            <p:cNvPr id="6207" name="TextBox 66"/>
            <p:cNvSpPr txBox="1">
              <a:spLocks noChangeArrowheads="1"/>
            </p:cNvSpPr>
            <p:nvPr/>
          </p:nvSpPr>
          <p:spPr bwMode="auto">
            <a:xfrm>
              <a:off x="214313" y="6335888"/>
              <a:ext cx="1906035" cy="30777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latin typeface="Calibri" panose="020F0502020204030204" pitchFamily="34" charset="0"/>
                </a:rPr>
                <a:t>Summative Assessment</a:t>
              </a:r>
              <a:endParaRPr lang="en-MY" altLang="en-US" sz="1400">
                <a:latin typeface="Calibri" panose="020F0502020204030204" pitchFamily="34" charset="0"/>
              </a:endParaRPr>
            </a:p>
          </p:txBody>
        </p:sp>
        <p:sp>
          <p:nvSpPr>
            <p:cNvPr id="76" name="Right Brace 75"/>
            <p:cNvSpPr/>
            <p:nvPr/>
          </p:nvSpPr>
          <p:spPr bwMode="auto">
            <a:xfrm>
              <a:off x="2357438" y="4357688"/>
              <a:ext cx="684212" cy="2214562"/>
            </a:xfrm>
            <a:prstGeom prst="rightBrace">
              <a:avLst>
                <a:gd name="adj1" fmla="val 27739"/>
                <a:gd name="adj2" fmla="val 55328"/>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MY"/>
            </a:p>
          </p:txBody>
        </p:sp>
        <p:sp>
          <p:nvSpPr>
            <p:cNvPr id="6209" name="TextBox 58"/>
            <p:cNvSpPr txBox="1">
              <a:spLocks noChangeArrowheads="1"/>
            </p:cNvSpPr>
            <p:nvPr/>
          </p:nvSpPr>
          <p:spPr bwMode="auto">
            <a:xfrm>
              <a:off x="5164782" y="5429151"/>
              <a:ext cx="990977" cy="30777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latin typeface="Calibri" panose="020F0502020204030204" pitchFamily="34" charset="0"/>
                </a:rPr>
                <a:t>Curriculum</a:t>
              </a:r>
              <a:endParaRPr lang="en-MY" altLang="en-US" sz="1400">
                <a:latin typeface="Calibri" panose="020F0502020204030204" pitchFamily="34" charset="0"/>
              </a:endParaRPr>
            </a:p>
          </p:txBody>
        </p:sp>
        <p:sp>
          <p:nvSpPr>
            <p:cNvPr id="6210" name="TextBox 59"/>
            <p:cNvSpPr txBox="1">
              <a:spLocks noChangeArrowheads="1"/>
            </p:cNvSpPr>
            <p:nvPr/>
          </p:nvSpPr>
          <p:spPr bwMode="auto">
            <a:xfrm>
              <a:off x="3929063" y="5786368"/>
              <a:ext cx="1167243" cy="30777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latin typeface="Calibri" panose="020F0502020204030204" pitchFamily="34" charset="0"/>
                </a:rPr>
                <a:t>Documenting</a:t>
              </a:r>
              <a:endParaRPr lang="en-MY" altLang="en-US" sz="1400">
                <a:latin typeface="Calibri" panose="020F0502020204030204" pitchFamily="34" charset="0"/>
              </a:endParaRPr>
            </a:p>
          </p:txBody>
        </p:sp>
        <p:sp>
          <p:nvSpPr>
            <p:cNvPr id="6211" name="TextBox 60"/>
            <p:cNvSpPr txBox="1">
              <a:spLocks noChangeArrowheads="1"/>
            </p:cNvSpPr>
            <p:nvPr/>
          </p:nvSpPr>
          <p:spPr bwMode="auto">
            <a:xfrm>
              <a:off x="3071813" y="5429151"/>
              <a:ext cx="906595" cy="30777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latin typeface="Calibri" panose="020F0502020204030204" pitchFamily="34" charset="0"/>
                </a:rPr>
                <a:t>Evidences</a:t>
              </a:r>
              <a:endParaRPr lang="en-MY" altLang="en-US" sz="1400">
                <a:latin typeface="Calibri" panose="020F0502020204030204" pitchFamily="34" charset="0"/>
              </a:endParaRPr>
            </a:p>
          </p:txBody>
        </p:sp>
        <p:sp>
          <p:nvSpPr>
            <p:cNvPr id="6212" name="TextBox 61"/>
            <p:cNvSpPr txBox="1">
              <a:spLocks noChangeArrowheads="1"/>
            </p:cNvSpPr>
            <p:nvPr/>
          </p:nvSpPr>
          <p:spPr bwMode="auto">
            <a:xfrm>
              <a:off x="214313" y="4907021"/>
              <a:ext cx="1035861" cy="30777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latin typeface="Calibri" panose="020F0502020204030204" pitchFamily="34" charset="0"/>
                </a:rPr>
                <a:t>Lesson Plan</a:t>
              </a:r>
              <a:endParaRPr lang="en-MY" altLang="en-US" sz="1400">
                <a:latin typeface="Calibri" panose="020F0502020204030204" pitchFamily="34" charset="0"/>
              </a:endParaRPr>
            </a:p>
          </p:txBody>
        </p:sp>
        <p:sp>
          <p:nvSpPr>
            <p:cNvPr id="6213" name="TextBox 62"/>
            <p:cNvSpPr txBox="1">
              <a:spLocks noChangeArrowheads="1"/>
            </p:cNvSpPr>
            <p:nvPr/>
          </p:nvSpPr>
          <p:spPr bwMode="auto">
            <a:xfrm>
              <a:off x="214313" y="4549805"/>
              <a:ext cx="1192571" cy="30777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latin typeface="Calibri" panose="020F0502020204030204" pitchFamily="34" charset="0"/>
                </a:rPr>
                <a:t>Test Blueprint</a:t>
              </a:r>
              <a:endParaRPr lang="en-MY" altLang="en-US" sz="1400">
                <a:latin typeface="Calibri" panose="020F0502020204030204" pitchFamily="34" charset="0"/>
              </a:endParaRPr>
            </a:p>
          </p:txBody>
        </p:sp>
        <p:sp>
          <p:nvSpPr>
            <p:cNvPr id="6214" name="TextBox 63"/>
            <p:cNvSpPr txBox="1">
              <a:spLocks noChangeArrowheads="1"/>
            </p:cNvSpPr>
            <p:nvPr/>
          </p:nvSpPr>
          <p:spPr bwMode="auto">
            <a:xfrm>
              <a:off x="214313" y="5264238"/>
              <a:ext cx="1404552" cy="30777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latin typeface="Calibri" panose="020F0502020204030204" pitchFamily="34" charset="0"/>
                </a:rPr>
                <a:t>Marking Scheme</a:t>
              </a:r>
              <a:endParaRPr lang="en-MY" altLang="en-US" sz="1400">
                <a:latin typeface="Calibri" panose="020F0502020204030204" pitchFamily="34" charset="0"/>
              </a:endParaRPr>
            </a:p>
          </p:txBody>
        </p:sp>
        <p:sp>
          <p:nvSpPr>
            <p:cNvPr id="6215" name="TextBox 64"/>
            <p:cNvSpPr txBox="1">
              <a:spLocks noChangeArrowheads="1"/>
            </p:cNvSpPr>
            <p:nvPr/>
          </p:nvSpPr>
          <p:spPr bwMode="auto">
            <a:xfrm>
              <a:off x="214313" y="5621455"/>
              <a:ext cx="1430776" cy="30777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latin typeface="Calibri" panose="020F0502020204030204" pitchFamily="34" charset="0"/>
                </a:rPr>
                <a:t>Student Portfolio</a:t>
              </a:r>
              <a:endParaRPr lang="en-MY" altLang="en-US" sz="1400">
                <a:latin typeface="Calibri" panose="020F0502020204030204" pitchFamily="34" charset="0"/>
              </a:endParaRPr>
            </a:p>
          </p:txBody>
        </p:sp>
        <p:sp>
          <p:nvSpPr>
            <p:cNvPr id="6216" name="TextBox 65"/>
            <p:cNvSpPr txBox="1">
              <a:spLocks noChangeArrowheads="1"/>
            </p:cNvSpPr>
            <p:nvPr/>
          </p:nvSpPr>
          <p:spPr bwMode="auto">
            <a:xfrm>
              <a:off x="214313" y="5978671"/>
              <a:ext cx="1823448" cy="30777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latin typeface="Calibri" panose="020F0502020204030204" pitchFamily="34" charset="0"/>
                </a:rPr>
                <a:t>Formative Assessment</a:t>
              </a:r>
              <a:endParaRPr lang="en-MY" altLang="en-US" sz="1400">
                <a:latin typeface="Calibri" panose="020F0502020204030204" pitchFamily="34" charset="0"/>
              </a:endParaRPr>
            </a:p>
          </p:txBody>
        </p:sp>
        <p:sp>
          <p:nvSpPr>
            <p:cNvPr id="6217" name="TextBox 67"/>
            <p:cNvSpPr txBox="1">
              <a:spLocks noChangeArrowheads="1"/>
            </p:cNvSpPr>
            <p:nvPr/>
          </p:nvSpPr>
          <p:spPr bwMode="auto">
            <a:xfrm>
              <a:off x="214313" y="4192588"/>
              <a:ext cx="1769843" cy="30777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latin typeface="Calibri" panose="020F0502020204030204" pitchFamily="34" charset="0"/>
                </a:rPr>
                <a:t>Entrance/Exit Surveys</a:t>
              </a:r>
              <a:endParaRPr lang="en-MY" altLang="en-US" sz="1400">
                <a:latin typeface="Calibri" panose="020F0502020204030204" pitchFamily="34" charset="0"/>
              </a:endParaRPr>
            </a:p>
          </p:txBody>
        </p:sp>
        <p:sp>
          <p:nvSpPr>
            <p:cNvPr id="6218" name="TextBox 68"/>
            <p:cNvSpPr txBox="1">
              <a:spLocks noChangeArrowheads="1"/>
            </p:cNvSpPr>
            <p:nvPr/>
          </p:nvSpPr>
          <p:spPr bwMode="auto">
            <a:xfrm>
              <a:off x="1785938" y="5264238"/>
              <a:ext cx="721672" cy="30777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latin typeface="Calibri" panose="020F0502020204030204" pitchFamily="34" charset="0"/>
                </a:rPr>
                <a:t>Rubrics</a:t>
              </a:r>
              <a:endParaRPr lang="en-MY" altLang="en-US" sz="1400">
                <a:latin typeface="Calibri" panose="020F0502020204030204" pitchFamily="34" charset="0"/>
              </a:endParaRPr>
            </a:p>
          </p:txBody>
        </p:sp>
        <p:cxnSp>
          <p:nvCxnSpPr>
            <p:cNvPr id="70" name="Shape 69"/>
            <p:cNvCxnSpPr>
              <a:stCxn id="6209" idx="2"/>
              <a:endCxn id="6210" idx="3"/>
            </p:cNvCxnSpPr>
            <p:nvPr/>
          </p:nvCxnSpPr>
          <p:spPr bwMode="auto">
            <a:xfrm rot="5400000">
              <a:off x="5327650" y="5578475"/>
              <a:ext cx="203200" cy="520700"/>
            </a:xfrm>
            <a:prstGeom prst="bentConnector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8" name="Shape 77"/>
            <p:cNvCxnSpPr>
              <a:stCxn id="6210" idx="1"/>
              <a:endCxn id="6211" idx="2"/>
            </p:cNvCxnSpPr>
            <p:nvPr/>
          </p:nvCxnSpPr>
          <p:spPr bwMode="auto">
            <a:xfrm rot="10800000">
              <a:off x="3578225" y="5737225"/>
              <a:ext cx="350838" cy="203200"/>
            </a:xfrm>
            <a:prstGeom prst="bentConnector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2214563" y="5857875"/>
              <a:ext cx="803233" cy="461665"/>
            </a:xfrm>
            <a:prstGeom prst="rect">
              <a:avLst/>
            </a:prstGeom>
            <a:noFill/>
            <a:ln>
              <a:solidFill>
                <a:schemeClr val="tx2">
                  <a:lumMod val="60000"/>
                  <a:lumOff val="40000"/>
                </a:schemeClr>
              </a:solidFill>
            </a:ln>
          </p:spPr>
          <p:txBody>
            <a:bodyPr wrap="none">
              <a:spAutoFit/>
            </a:bodyPr>
            <a:lstStyle/>
            <a:p>
              <a:pPr>
                <a:defRPr/>
              </a:pPr>
              <a:r>
                <a:rPr lang="en-US" sz="1200" dirty="0"/>
                <a:t>Bloom’s </a:t>
              </a:r>
            </a:p>
            <a:p>
              <a:pPr>
                <a:defRPr/>
              </a:pPr>
              <a:r>
                <a:rPr lang="en-US" sz="1200" dirty="0"/>
                <a:t>Taxonomy</a:t>
              </a:r>
              <a:endParaRPr lang="en-MY" sz="1200" dirty="0"/>
            </a:p>
          </p:txBody>
        </p:sp>
      </p:grpSp>
      <p:grpSp>
        <p:nvGrpSpPr>
          <p:cNvPr id="3" name="Group 82"/>
          <p:cNvGrpSpPr>
            <a:grpSpLocks/>
          </p:cNvGrpSpPr>
          <p:nvPr/>
        </p:nvGrpSpPr>
        <p:grpSpPr bwMode="auto">
          <a:xfrm>
            <a:off x="6024563" y="5429251"/>
            <a:ext cx="3116262" cy="1146175"/>
            <a:chOff x="4500562" y="5429264"/>
            <a:chExt cx="3116264" cy="1145818"/>
          </a:xfrm>
        </p:grpSpPr>
        <p:sp>
          <p:nvSpPr>
            <p:cNvPr id="66" name="Oval 65"/>
            <p:cNvSpPr/>
            <p:nvPr/>
          </p:nvSpPr>
          <p:spPr>
            <a:xfrm>
              <a:off x="6500813" y="5429264"/>
              <a:ext cx="1116013" cy="360251"/>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1600" dirty="0"/>
                <a:t>Area 3</a:t>
              </a:r>
              <a:endParaRPr lang="en-MY" sz="1600" dirty="0"/>
            </a:p>
          </p:txBody>
        </p:sp>
        <p:sp>
          <p:nvSpPr>
            <p:cNvPr id="67" name="Oval 66"/>
            <p:cNvSpPr/>
            <p:nvPr/>
          </p:nvSpPr>
          <p:spPr>
            <a:xfrm>
              <a:off x="5715000" y="5929171"/>
              <a:ext cx="1116014" cy="360250"/>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1600" dirty="0"/>
                <a:t>Area 4</a:t>
              </a:r>
              <a:endParaRPr lang="en-MY" sz="1600" dirty="0"/>
            </a:p>
          </p:txBody>
        </p:sp>
        <p:sp>
          <p:nvSpPr>
            <p:cNvPr id="71" name="Oval 70"/>
            <p:cNvSpPr/>
            <p:nvPr/>
          </p:nvSpPr>
          <p:spPr>
            <a:xfrm>
              <a:off x="4500562" y="6214832"/>
              <a:ext cx="1116013" cy="360250"/>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1600" dirty="0"/>
                <a:t>Area 5</a:t>
              </a:r>
              <a:endParaRPr lang="en-MY" sz="1600" dirty="0"/>
            </a:p>
          </p:txBody>
        </p:sp>
      </p:grpSp>
      <p:grpSp>
        <p:nvGrpSpPr>
          <p:cNvPr id="8" name="Group 84"/>
          <p:cNvGrpSpPr>
            <a:grpSpLocks/>
          </p:cNvGrpSpPr>
          <p:nvPr/>
        </p:nvGrpSpPr>
        <p:grpSpPr bwMode="auto">
          <a:xfrm>
            <a:off x="1704975" y="1006070"/>
            <a:ext cx="4149941" cy="5575021"/>
            <a:chOff x="180975" y="1006143"/>
            <a:chExt cx="4149941" cy="5574191"/>
          </a:xfrm>
        </p:grpSpPr>
        <p:grpSp>
          <p:nvGrpSpPr>
            <p:cNvPr id="6194" name="Group 97"/>
            <p:cNvGrpSpPr>
              <a:grpSpLocks/>
            </p:cNvGrpSpPr>
            <p:nvPr/>
          </p:nvGrpSpPr>
          <p:grpSpPr bwMode="auto">
            <a:xfrm>
              <a:off x="180975" y="1500188"/>
              <a:ext cx="3574922" cy="1950962"/>
              <a:chOff x="180921" y="1500174"/>
              <a:chExt cx="3575299" cy="1950776"/>
            </a:xfrm>
          </p:grpSpPr>
          <p:sp>
            <p:nvSpPr>
              <p:cNvPr id="6197" name="TextBox 23"/>
              <p:cNvSpPr txBox="1">
                <a:spLocks noChangeArrowheads="1"/>
              </p:cNvSpPr>
              <p:nvPr/>
            </p:nvSpPr>
            <p:spPr bwMode="auto">
              <a:xfrm>
                <a:off x="1571604" y="3143248"/>
                <a:ext cx="1503199" cy="30770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latin typeface="Calibri" panose="020F0502020204030204" pitchFamily="34" charset="0"/>
                  </a:rPr>
                  <a:t>Evaluate / analyse</a:t>
                </a:r>
                <a:endParaRPr lang="en-MY" altLang="en-US" sz="1400">
                  <a:latin typeface="Calibri" panose="020F0502020204030204" pitchFamily="34" charset="0"/>
                </a:endParaRPr>
              </a:p>
            </p:txBody>
          </p:sp>
          <p:sp>
            <p:nvSpPr>
              <p:cNvPr id="6198" name="TextBox 80"/>
              <p:cNvSpPr txBox="1">
                <a:spLocks noChangeArrowheads="1"/>
              </p:cNvSpPr>
              <p:nvPr/>
            </p:nvSpPr>
            <p:spPr bwMode="auto">
              <a:xfrm>
                <a:off x="180921" y="2643182"/>
                <a:ext cx="1864810" cy="30770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latin typeface="Calibri" panose="020F0502020204030204" pitchFamily="34" charset="0"/>
                  </a:rPr>
                  <a:t>Closing the Loop  (CDL)</a:t>
                </a:r>
                <a:endParaRPr lang="en-MY" altLang="en-US" sz="1400">
                  <a:latin typeface="Calibri" panose="020F0502020204030204" pitchFamily="34" charset="0"/>
                </a:endParaRPr>
              </a:p>
            </p:txBody>
          </p:sp>
          <p:sp>
            <p:nvSpPr>
              <p:cNvPr id="6199" name="TextBox 81"/>
              <p:cNvSpPr txBox="1">
                <a:spLocks noChangeArrowheads="1"/>
              </p:cNvSpPr>
              <p:nvPr/>
            </p:nvSpPr>
            <p:spPr bwMode="auto">
              <a:xfrm>
                <a:off x="695555" y="2071678"/>
                <a:ext cx="981527" cy="30770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latin typeface="Calibri" panose="020F0502020204030204" pitchFamily="34" charset="0"/>
                  </a:rPr>
                  <a:t>CQI Report</a:t>
                </a:r>
                <a:endParaRPr lang="en-MY" altLang="en-US" sz="1400">
                  <a:latin typeface="Calibri" panose="020F0502020204030204" pitchFamily="34" charset="0"/>
                </a:endParaRPr>
              </a:p>
            </p:txBody>
          </p:sp>
          <p:cxnSp>
            <p:nvCxnSpPr>
              <p:cNvPr id="84" name="Shape 83"/>
              <p:cNvCxnSpPr>
                <a:stCxn id="6197" idx="1"/>
                <a:endCxn id="6198" idx="2"/>
              </p:cNvCxnSpPr>
              <p:nvPr/>
            </p:nvCxnSpPr>
            <p:spPr>
              <a:xfrm rot="10800000">
                <a:off x="1233545" y="2950795"/>
                <a:ext cx="338173" cy="345991"/>
              </a:xfrm>
              <a:prstGeom prst="bentConnector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6198" idx="0"/>
                <a:endCxn id="6199" idx="2"/>
              </p:cNvCxnSpPr>
              <p:nvPr/>
            </p:nvCxnSpPr>
            <p:spPr>
              <a:xfrm rot="5400000" flipH="1" flipV="1">
                <a:off x="1105784" y="2507196"/>
                <a:ext cx="263461" cy="793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202" name="TextBox 90"/>
              <p:cNvSpPr txBox="1">
                <a:spLocks noChangeArrowheads="1"/>
              </p:cNvSpPr>
              <p:nvPr/>
            </p:nvSpPr>
            <p:spPr bwMode="auto">
              <a:xfrm>
                <a:off x="2143108" y="1500174"/>
                <a:ext cx="1613112" cy="30770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latin typeface="Calibri" panose="020F0502020204030204" pitchFamily="34" charset="0"/>
                  </a:rPr>
                  <a:t>Curriculum REVIEW</a:t>
                </a:r>
                <a:endParaRPr lang="en-MY" altLang="en-US" sz="1400">
                  <a:latin typeface="Calibri" panose="020F0502020204030204" pitchFamily="34" charset="0"/>
                </a:endParaRPr>
              </a:p>
            </p:txBody>
          </p:sp>
          <p:cxnSp>
            <p:nvCxnSpPr>
              <p:cNvPr id="92" name="Shape 91"/>
              <p:cNvCxnSpPr>
                <a:stCxn id="6199" idx="0"/>
                <a:endCxn id="6202" idx="1"/>
              </p:cNvCxnSpPr>
              <p:nvPr/>
            </p:nvCxnSpPr>
            <p:spPr>
              <a:xfrm rot="5400000" flipH="1" flipV="1">
                <a:off x="1483674" y="1411932"/>
                <a:ext cx="417411" cy="901795"/>
              </a:xfrm>
              <a:prstGeom prst="bentConnector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72" name="Oval 71"/>
            <p:cNvSpPr/>
            <p:nvPr/>
          </p:nvSpPr>
          <p:spPr>
            <a:xfrm>
              <a:off x="3214904" y="6220025"/>
              <a:ext cx="1116012" cy="360309"/>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1600" dirty="0"/>
                <a:t>Area 6</a:t>
              </a:r>
              <a:endParaRPr lang="en-MY" sz="1600" dirty="0"/>
            </a:p>
          </p:txBody>
        </p:sp>
        <p:sp>
          <p:nvSpPr>
            <p:cNvPr id="73" name="Oval 72"/>
            <p:cNvSpPr/>
            <p:nvPr/>
          </p:nvSpPr>
          <p:spPr>
            <a:xfrm>
              <a:off x="1714689" y="1006143"/>
              <a:ext cx="1116012" cy="360309"/>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1600" dirty="0"/>
                <a:t>Area 7</a:t>
              </a:r>
              <a:endParaRPr lang="en-MY" sz="1600" dirty="0"/>
            </a:p>
          </p:txBody>
        </p:sp>
      </p:grpSp>
      <p:grpSp>
        <p:nvGrpSpPr>
          <p:cNvPr id="6181" name="Group 79"/>
          <p:cNvGrpSpPr>
            <a:grpSpLocks/>
          </p:cNvGrpSpPr>
          <p:nvPr/>
        </p:nvGrpSpPr>
        <p:grpSpPr bwMode="auto">
          <a:xfrm>
            <a:off x="5953125" y="857251"/>
            <a:ext cx="4357688" cy="1928813"/>
            <a:chOff x="4429125" y="857232"/>
            <a:chExt cx="4357717" cy="1928831"/>
          </a:xfrm>
        </p:grpSpPr>
        <p:grpSp>
          <p:nvGrpSpPr>
            <p:cNvPr id="6183" name="Group 61"/>
            <p:cNvGrpSpPr>
              <a:grpSpLocks/>
            </p:cNvGrpSpPr>
            <p:nvPr/>
          </p:nvGrpSpPr>
          <p:grpSpPr bwMode="auto">
            <a:xfrm>
              <a:off x="4429125" y="1143000"/>
              <a:ext cx="4357717" cy="1643063"/>
              <a:chOff x="4429125" y="1143000"/>
              <a:chExt cx="4357717" cy="1643063"/>
            </a:xfrm>
          </p:grpSpPr>
          <p:sp>
            <p:nvSpPr>
              <p:cNvPr id="6185" name="TextBox 18"/>
              <p:cNvSpPr txBox="1">
                <a:spLocks noChangeArrowheads="1"/>
              </p:cNvSpPr>
              <p:nvPr/>
            </p:nvSpPr>
            <p:spPr bwMode="auto">
              <a:xfrm>
                <a:off x="5000551" y="1571715"/>
                <a:ext cx="1309085" cy="30778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latin typeface="Calibri" panose="020F0502020204030204" pitchFamily="34" charset="0"/>
                  </a:rPr>
                  <a:t>Academic Level</a:t>
                </a:r>
                <a:endParaRPr lang="en-MY" altLang="en-US" sz="1400">
                  <a:latin typeface="Calibri" panose="020F0502020204030204" pitchFamily="34" charset="0"/>
                </a:endParaRPr>
              </a:p>
            </p:txBody>
          </p:sp>
          <p:sp>
            <p:nvSpPr>
              <p:cNvPr id="6186" name="TextBox 25"/>
              <p:cNvSpPr txBox="1">
                <a:spLocks noChangeArrowheads="1"/>
              </p:cNvSpPr>
              <p:nvPr/>
            </p:nvSpPr>
            <p:spPr bwMode="auto">
              <a:xfrm>
                <a:off x="4429125" y="1143000"/>
                <a:ext cx="990984" cy="30778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latin typeface="Calibri" panose="020F0502020204030204" pitchFamily="34" charset="0"/>
                  </a:rPr>
                  <a:t>Curriculum</a:t>
                </a:r>
                <a:endParaRPr lang="en-MY" altLang="en-US" sz="1400">
                  <a:latin typeface="Calibri" panose="020F0502020204030204" pitchFamily="34" charset="0"/>
                </a:endParaRPr>
              </a:p>
            </p:txBody>
          </p:sp>
          <p:sp>
            <p:nvSpPr>
              <p:cNvPr id="6187" name="TextBox 26"/>
              <p:cNvSpPr txBox="1">
                <a:spLocks noChangeArrowheads="1"/>
              </p:cNvSpPr>
              <p:nvPr/>
            </p:nvSpPr>
            <p:spPr bwMode="auto">
              <a:xfrm>
                <a:off x="6864609" y="1285905"/>
                <a:ext cx="481610" cy="30778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latin typeface="Calibri" panose="020F0502020204030204" pitchFamily="34" charset="0"/>
                  </a:rPr>
                  <a:t>PEO</a:t>
                </a:r>
                <a:endParaRPr lang="en-MY" altLang="en-US" sz="1400">
                  <a:latin typeface="Calibri" panose="020F0502020204030204" pitchFamily="34" charset="0"/>
                </a:endParaRPr>
              </a:p>
            </p:txBody>
          </p:sp>
          <p:sp>
            <p:nvSpPr>
              <p:cNvPr id="6188" name="TextBox 27"/>
              <p:cNvSpPr txBox="1">
                <a:spLocks noChangeArrowheads="1"/>
              </p:cNvSpPr>
              <p:nvPr/>
            </p:nvSpPr>
            <p:spPr bwMode="auto">
              <a:xfrm>
                <a:off x="7311886" y="1786073"/>
                <a:ext cx="1474956" cy="523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latin typeface="Calibri" panose="020F0502020204030204" pitchFamily="34" charset="0"/>
                  </a:rPr>
                  <a:t>Program Learning</a:t>
                </a:r>
              </a:p>
              <a:p>
                <a:pPr eaLnBrk="1" hangingPunct="1"/>
                <a:r>
                  <a:rPr lang="en-US" altLang="en-US" sz="1400">
                    <a:latin typeface="Calibri" panose="020F0502020204030204" pitchFamily="34" charset="0"/>
                  </a:rPr>
                  <a:t>Outcomes (PLO)</a:t>
                </a:r>
                <a:endParaRPr lang="en-MY" altLang="en-US" sz="1400">
                  <a:latin typeface="Calibri" panose="020F0502020204030204" pitchFamily="34" charset="0"/>
                </a:endParaRPr>
              </a:p>
            </p:txBody>
          </p:sp>
          <p:cxnSp>
            <p:nvCxnSpPr>
              <p:cNvPr id="31" name="Shape 30"/>
              <p:cNvCxnSpPr>
                <a:stCxn id="6186" idx="3"/>
                <a:endCxn id="6185" idx="0"/>
              </p:cNvCxnSpPr>
              <p:nvPr/>
            </p:nvCxnSpPr>
            <p:spPr bwMode="auto">
              <a:xfrm>
                <a:off x="5480057" y="1296974"/>
                <a:ext cx="244477" cy="274640"/>
              </a:xfrm>
              <a:prstGeom prst="bentConnector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6185" idx="3"/>
                <a:endCxn id="6187" idx="1"/>
              </p:cNvCxnSpPr>
              <p:nvPr/>
            </p:nvCxnSpPr>
            <p:spPr bwMode="auto">
              <a:xfrm flipV="1">
                <a:off x="6450026" y="1439851"/>
                <a:ext cx="414340" cy="28575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6185" idx="3"/>
                <a:endCxn id="6188" idx="1"/>
              </p:cNvCxnSpPr>
              <p:nvPr/>
            </p:nvCxnSpPr>
            <p:spPr bwMode="auto">
              <a:xfrm>
                <a:off x="6450026" y="1725603"/>
                <a:ext cx="862018" cy="32226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1" name="Elbow Connector 60"/>
              <p:cNvCxnSpPr>
                <a:stCxn id="6185" idx="2"/>
                <a:endCxn id="6168" idx="0"/>
              </p:cNvCxnSpPr>
              <p:nvPr/>
            </p:nvCxnSpPr>
            <p:spPr bwMode="auto">
              <a:xfrm rot="16200000" flipH="1">
                <a:off x="5707863" y="1896262"/>
                <a:ext cx="906471" cy="873131"/>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6193" name="TextBox 59"/>
              <p:cNvSpPr txBox="1">
                <a:spLocks noChangeArrowheads="1"/>
              </p:cNvSpPr>
              <p:nvPr/>
            </p:nvSpPr>
            <p:spPr bwMode="auto">
              <a:xfrm>
                <a:off x="7500958" y="1252823"/>
                <a:ext cx="804264" cy="461669"/>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a:latin typeface="Calibri" panose="020F0502020204030204" pitchFamily="34" charset="0"/>
                  </a:rPr>
                  <a:t>Program</a:t>
                </a:r>
              </a:p>
              <a:p>
                <a:pPr eaLnBrk="1" hangingPunct="1"/>
                <a:r>
                  <a:rPr lang="en-US" altLang="en-US" sz="1200">
                    <a:latin typeface="Calibri" panose="020F0502020204030204" pitchFamily="34" charset="0"/>
                  </a:rPr>
                  <a:t>Standards</a:t>
                </a:r>
                <a:endParaRPr lang="en-MY" altLang="en-US" sz="1200">
                  <a:latin typeface="Calibri" panose="020F0502020204030204" pitchFamily="34" charset="0"/>
                </a:endParaRPr>
              </a:p>
            </p:txBody>
          </p:sp>
        </p:grpSp>
        <p:sp>
          <p:nvSpPr>
            <p:cNvPr id="62" name="Oval 61"/>
            <p:cNvSpPr/>
            <p:nvPr/>
          </p:nvSpPr>
          <p:spPr>
            <a:xfrm>
              <a:off x="6929455" y="857232"/>
              <a:ext cx="1116019" cy="360366"/>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1600" dirty="0"/>
                <a:t>Area 1</a:t>
              </a:r>
              <a:endParaRPr lang="en-MY" sz="1600" dirty="0"/>
            </a:p>
          </p:txBody>
        </p:sp>
      </p:grpSp>
      <p:grpSp>
        <p:nvGrpSpPr>
          <p:cNvPr id="17" name="Group 81"/>
          <p:cNvGrpSpPr>
            <a:grpSpLocks/>
          </p:cNvGrpSpPr>
          <p:nvPr/>
        </p:nvGrpSpPr>
        <p:grpSpPr bwMode="auto">
          <a:xfrm>
            <a:off x="7213598" y="2786071"/>
            <a:ext cx="3417890" cy="2643180"/>
            <a:chOff x="5689598" y="2786063"/>
            <a:chExt cx="3417890" cy="2643188"/>
          </a:xfrm>
        </p:grpSpPr>
        <p:grpSp>
          <p:nvGrpSpPr>
            <p:cNvPr id="6161" name="Group 73"/>
            <p:cNvGrpSpPr>
              <a:grpSpLocks/>
            </p:cNvGrpSpPr>
            <p:nvPr/>
          </p:nvGrpSpPr>
          <p:grpSpPr bwMode="auto">
            <a:xfrm>
              <a:off x="5689598" y="2786063"/>
              <a:ext cx="3373397" cy="2643188"/>
              <a:chOff x="5689922" y="2786063"/>
              <a:chExt cx="3373082" cy="2643090"/>
            </a:xfrm>
          </p:grpSpPr>
          <p:sp>
            <p:nvSpPr>
              <p:cNvPr id="6166" name="TextBox 19"/>
              <p:cNvSpPr txBox="1">
                <a:spLocks noChangeArrowheads="1"/>
              </p:cNvSpPr>
              <p:nvPr/>
            </p:nvSpPr>
            <p:spPr bwMode="auto">
              <a:xfrm>
                <a:off x="6815686" y="3191511"/>
                <a:ext cx="1399739" cy="52320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latin typeface="Calibri" panose="020F0502020204030204" pitchFamily="34" charset="0"/>
                  </a:rPr>
                  <a:t>Course Learning </a:t>
                </a:r>
              </a:p>
              <a:p>
                <a:pPr eaLnBrk="1" hangingPunct="1"/>
                <a:r>
                  <a:rPr lang="en-US" altLang="en-US" sz="1400">
                    <a:latin typeface="Calibri" panose="020F0502020204030204" pitchFamily="34" charset="0"/>
                  </a:rPr>
                  <a:t>Outcomes (CLO)</a:t>
                </a:r>
                <a:endParaRPr lang="en-MY" altLang="en-US" sz="1400">
                  <a:latin typeface="Calibri" panose="020F0502020204030204" pitchFamily="34" charset="0"/>
                </a:endParaRPr>
              </a:p>
            </p:txBody>
          </p:sp>
          <p:sp>
            <p:nvSpPr>
              <p:cNvPr id="6167" name="TextBox 20"/>
              <p:cNvSpPr txBox="1">
                <a:spLocks noChangeArrowheads="1"/>
              </p:cNvSpPr>
              <p:nvPr/>
            </p:nvSpPr>
            <p:spPr bwMode="auto">
              <a:xfrm>
                <a:off x="7358198" y="4429260"/>
                <a:ext cx="416742" cy="30776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latin typeface="Calibri" panose="020F0502020204030204" pitchFamily="34" charset="0"/>
                  </a:rPr>
                  <a:t>SLT</a:t>
                </a:r>
                <a:endParaRPr lang="en-MY" altLang="en-US" sz="1400">
                  <a:latin typeface="Calibri" panose="020F0502020204030204" pitchFamily="34" charset="0"/>
                </a:endParaRPr>
              </a:p>
            </p:txBody>
          </p:sp>
          <p:sp>
            <p:nvSpPr>
              <p:cNvPr id="6168" name="TextBox 21"/>
              <p:cNvSpPr txBox="1">
                <a:spLocks noChangeArrowheads="1"/>
              </p:cNvSpPr>
              <p:nvPr/>
            </p:nvSpPr>
            <p:spPr bwMode="auto">
              <a:xfrm>
                <a:off x="6072188" y="2786063"/>
                <a:ext cx="990884" cy="30776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latin typeface="Calibri" panose="020F0502020204030204" pitchFamily="34" charset="0"/>
                  </a:rPr>
                  <a:t>Curriculum</a:t>
                </a:r>
                <a:endParaRPr lang="en-MY" altLang="en-US" sz="1400">
                  <a:latin typeface="Calibri" panose="020F0502020204030204" pitchFamily="34" charset="0"/>
                </a:endParaRPr>
              </a:p>
            </p:txBody>
          </p:sp>
          <p:sp>
            <p:nvSpPr>
              <p:cNvPr id="6169" name="TextBox 22"/>
              <p:cNvSpPr txBox="1">
                <a:spLocks noChangeArrowheads="1"/>
              </p:cNvSpPr>
              <p:nvPr/>
            </p:nvSpPr>
            <p:spPr bwMode="auto">
              <a:xfrm>
                <a:off x="7643978" y="3929156"/>
                <a:ext cx="1117446" cy="30776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latin typeface="Calibri" panose="020F0502020204030204" pitchFamily="34" charset="0"/>
                  </a:rPr>
                  <a:t>Assessments</a:t>
                </a:r>
                <a:endParaRPr lang="en-MY" altLang="en-US" sz="1400">
                  <a:latin typeface="Calibri" panose="020F0502020204030204" pitchFamily="34" charset="0"/>
                </a:endParaRPr>
              </a:p>
            </p:txBody>
          </p:sp>
          <p:sp>
            <p:nvSpPr>
              <p:cNvPr id="6170" name="TextBox 24"/>
              <p:cNvSpPr txBox="1">
                <a:spLocks noChangeArrowheads="1"/>
              </p:cNvSpPr>
              <p:nvPr/>
            </p:nvSpPr>
            <p:spPr bwMode="auto">
              <a:xfrm>
                <a:off x="6357968" y="3929156"/>
                <a:ext cx="1056601" cy="30776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latin typeface="Calibri" panose="020F0502020204030204" pitchFamily="34" charset="0"/>
                  </a:rPr>
                  <a:t>TL Activities</a:t>
                </a:r>
                <a:endParaRPr lang="en-MY" altLang="en-US" sz="1400">
                  <a:latin typeface="Calibri" panose="020F0502020204030204" pitchFamily="34" charset="0"/>
                </a:endParaRPr>
              </a:p>
            </p:txBody>
          </p:sp>
          <p:sp>
            <p:nvSpPr>
              <p:cNvPr id="6171" name="TextBox 28"/>
              <p:cNvSpPr txBox="1">
                <a:spLocks noChangeArrowheads="1"/>
              </p:cNvSpPr>
              <p:nvPr/>
            </p:nvSpPr>
            <p:spPr bwMode="auto">
              <a:xfrm>
                <a:off x="7072418" y="4929363"/>
                <a:ext cx="1031790" cy="30776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latin typeface="Calibri" panose="020F0502020204030204" pitchFamily="34" charset="0"/>
                  </a:rPr>
                  <a:t>Credit Hour</a:t>
                </a:r>
                <a:endParaRPr lang="en-MY" altLang="en-US" sz="1400">
                  <a:latin typeface="Calibri" panose="020F0502020204030204" pitchFamily="34" charset="0"/>
                </a:endParaRPr>
              </a:p>
            </p:txBody>
          </p:sp>
          <p:cxnSp>
            <p:nvCxnSpPr>
              <p:cNvPr id="38" name="Shape 37"/>
              <p:cNvCxnSpPr>
                <a:stCxn id="6168" idx="3"/>
                <a:endCxn id="6166" idx="0"/>
              </p:cNvCxnSpPr>
              <p:nvPr/>
            </p:nvCxnSpPr>
            <p:spPr bwMode="auto">
              <a:xfrm>
                <a:off x="7123302" y="2940038"/>
                <a:ext cx="392075" cy="250816"/>
              </a:xfrm>
              <a:prstGeom prst="bentConnector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6166" idx="2"/>
                <a:endCxn id="6170" idx="0"/>
              </p:cNvCxnSpPr>
              <p:nvPr/>
            </p:nvCxnSpPr>
            <p:spPr bwMode="auto">
              <a:xfrm rot="5400000">
                <a:off x="7112977" y="3526617"/>
                <a:ext cx="214306" cy="59049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6166" idx="2"/>
                <a:endCxn id="6169" idx="0"/>
              </p:cNvCxnSpPr>
              <p:nvPr/>
            </p:nvCxnSpPr>
            <p:spPr bwMode="auto">
              <a:xfrm rot="16200000" flipH="1">
                <a:off x="7785221" y="3444868"/>
                <a:ext cx="214306" cy="75399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6170" idx="2"/>
                <a:endCxn id="6167" idx="0"/>
              </p:cNvCxnSpPr>
              <p:nvPr/>
            </p:nvCxnSpPr>
            <p:spPr bwMode="auto">
              <a:xfrm rot="16200000" flipH="1">
                <a:off x="7170917" y="3990947"/>
                <a:ext cx="192080" cy="68414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6169" idx="2"/>
                <a:endCxn id="6167" idx="0"/>
              </p:cNvCxnSpPr>
              <p:nvPr/>
            </p:nvCxnSpPr>
            <p:spPr bwMode="auto">
              <a:xfrm rot="5400000">
                <a:off x="7843160" y="4002853"/>
                <a:ext cx="192080" cy="66033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6167" idx="2"/>
                <a:endCxn id="6171" idx="0"/>
              </p:cNvCxnSpPr>
              <p:nvPr/>
            </p:nvCxnSpPr>
            <p:spPr bwMode="auto">
              <a:xfrm rot="16200000" flipH="1">
                <a:off x="7520134" y="4825924"/>
                <a:ext cx="192081" cy="1428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8259846" y="2824155"/>
                <a:ext cx="803158" cy="461649"/>
              </a:xfrm>
              <a:prstGeom prst="rect">
                <a:avLst/>
              </a:prstGeom>
              <a:noFill/>
              <a:ln>
                <a:solidFill>
                  <a:schemeClr val="tx2">
                    <a:lumMod val="60000"/>
                    <a:lumOff val="40000"/>
                  </a:schemeClr>
                </a:solidFill>
              </a:ln>
            </p:spPr>
            <p:txBody>
              <a:bodyPr wrap="none">
                <a:spAutoFit/>
              </a:bodyPr>
              <a:lstStyle/>
              <a:p>
                <a:pPr>
                  <a:defRPr/>
                </a:pPr>
                <a:r>
                  <a:rPr lang="en-US" sz="1200" dirty="0"/>
                  <a:t>Bloom’s </a:t>
                </a:r>
              </a:p>
              <a:p>
                <a:pPr>
                  <a:defRPr/>
                </a:pPr>
                <a:r>
                  <a:rPr lang="en-US" sz="1200" dirty="0"/>
                  <a:t>Taxonomy</a:t>
                </a:r>
                <a:endParaRPr lang="en-MY" sz="1200" dirty="0"/>
              </a:p>
            </p:txBody>
          </p:sp>
          <p:cxnSp>
            <p:nvCxnSpPr>
              <p:cNvPr id="63" name="Elbow Connector 62"/>
              <p:cNvCxnSpPr>
                <a:stCxn id="6168" idx="2"/>
                <a:endCxn id="6209" idx="0"/>
              </p:cNvCxnSpPr>
              <p:nvPr/>
            </p:nvCxnSpPr>
            <p:spPr>
              <a:xfrm rot="5400000">
                <a:off x="4976339" y="3807604"/>
                <a:ext cx="2335132" cy="907965"/>
              </a:xfrm>
              <a:prstGeom prst="bentConnector3">
                <a:avLst>
                  <a:gd name="adj1" fmla="val 75893"/>
                </a:avLst>
              </a:prstGeom>
              <a:ln>
                <a:tailEnd type="arrow"/>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8259846" y="4252856"/>
                <a:ext cx="803158" cy="461649"/>
              </a:xfrm>
              <a:prstGeom prst="rect">
                <a:avLst/>
              </a:prstGeom>
              <a:noFill/>
              <a:ln>
                <a:solidFill>
                  <a:schemeClr val="tx2">
                    <a:lumMod val="60000"/>
                    <a:lumOff val="40000"/>
                  </a:schemeClr>
                </a:solidFill>
              </a:ln>
            </p:spPr>
            <p:txBody>
              <a:bodyPr wrap="none">
                <a:spAutoFit/>
              </a:bodyPr>
              <a:lstStyle/>
              <a:p>
                <a:pPr>
                  <a:defRPr/>
                </a:pPr>
                <a:r>
                  <a:rPr lang="en-US" sz="1200" dirty="0"/>
                  <a:t>Bloom’s </a:t>
                </a:r>
              </a:p>
              <a:p>
                <a:pPr>
                  <a:defRPr/>
                </a:pPr>
                <a:r>
                  <a:rPr lang="en-US" sz="1200" dirty="0"/>
                  <a:t>Taxonomy</a:t>
                </a:r>
                <a:endParaRPr lang="en-MY" sz="1200" dirty="0"/>
              </a:p>
            </p:txBody>
          </p:sp>
        </p:grpSp>
        <p:sp>
          <p:nvSpPr>
            <p:cNvPr id="65" name="Oval 64"/>
            <p:cNvSpPr/>
            <p:nvPr/>
          </p:nvSpPr>
          <p:spPr>
            <a:xfrm>
              <a:off x="7991475" y="3500433"/>
              <a:ext cx="1116013" cy="360363"/>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1600" dirty="0"/>
                <a:t>Area 2</a:t>
              </a:r>
              <a:endParaRPr lang="en-MY" sz="1600" dirty="0"/>
            </a:p>
          </p:txBody>
        </p:sp>
      </p:grpSp>
      <p:sp>
        <p:nvSpPr>
          <p:cNvPr id="9" name="Rectangle 8">
            <a:extLst>
              <a:ext uri="{FF2B5EF4-FFF2-40B4-BE49-F238E27FC236}">
                <a16:creationId xmlns:a16="http://schemas.microsoft.com/office/drawing/2014/main" id="{958073B0-6309-4823-8F73-29E1C2B7049B}"/>
              </a:ext>
            </a:extLst>
          </p:cNvPr>
          <p:cNvSpPr/>
          <p:nvPr/>
        </p:nvSpPr>
        <p:spPr>
          <a:xfrm>
            <a:off x="10185378" y="6011513"/>
            <a:ext cx="1921843" cy="76746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dirty="0"/>
              <a:t>KITARAN INI TIADA DALAM GPPA EDISI KE 2</a:t>
            </a:r>
          </a:p>
        </p:txBody>
      </p:sp>
    </p:spTree>
    <p:extLst>
      <p:ext uri="{BB962C8B-B14F-4D97-AF65-F5344CB8AC3E}">
        <p14:creationId xmlns:p14="http://schemas.microsoft.com/office/powerpoint/2010/main" val="167371113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10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par>
                          <p:cTn id="12" fill="hold" nodeType="afterGroup">
                            <p:stCondLst>
                              <p:cond delay="0"/>
                            </p:stCondLst>
                            <p:childTnLst>
                              <p:par>
                                <p:cTn id="13" presetID="3" presetClass="entr" presetSubtype="5"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vertical)">
                                      <p:cBhvr>
                                        <p:cTn id="15" dur="1000"/>
                                        <p:tgtEl>
                                          <p:spTgt spid="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609" y="365125"/>
            <a:ext cx="11568223" cy="1325563"/>
          </a:xfrm>
        </p:spPr>
        <p:txBody>
          <a:bodyPr>
            <a:noAutofit/>
          </a:bodyPr>
          <a:lstStyle/>
          <a:p>
            <a:r>
              <a:rPr lang="en-MY" sz="2800" b="1" dirty="0"/>
              <a:t>GARIS PANDUAN PEMBANGUNAN PROGRAM AKADEMIK UNIVERSITI AWAM PERLU DI BACA BERSAMA DENGAN ANTARANYA:</a:t>
            </a:r>
          </a:p>
        </p:txBody>
      </p:sp>
      <p:graphicFrame>
        <p:nvGraphicFramePr>
          <p:cNvPr id="4" name="Content Placeholder 3">
            <a:extLst>
              <a:ext uri="{FF2B5EF4-FFF2-40B4-BE49-F238E27FC236}">
                <a16:creationId xmlns:a16="http://schemas.microsoft.com/office/drawing/2014/main" id="{1619225A-7989-4E69-94B2-980EAC338CE2}"/>
              </a:ext>
            </a:extLst>
          </p:cNvPr>
          <p:cNvGraphicFramePr>
            <a:graphicFrameLocks noGrp="1"/>
          </p:cNvGraphicFramePr>
          <p:nvPr>
            <p:ph idx="1"/>
            <p:extLst>
              <p:ext uri="{D42A27DB-BD31-4B8C-83A1-F6EECF244321}">
                <p14:modId xmlns:p14="http://schemas.microsoft.com/office/powerpoint/2010/main" val="384172481"/>
              </p:ext>
            </p:extLst>
          </p:nvPr>
        </p:nvGraphicFramePr>
        <p:xfrm>
          <a:off x="294168" y="1503031"/>
          <a:ext cx="11419367" cy="51316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96017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828" y="0"/>
            <a:ext cx="10515600" cy="1325563"/>
          </a:xfrm>
        </p:spPr>
        <p:txBody>
          <a:bodyPr>
            <a:normAutofit/>
          </a:bodyPr>
          <a:lstStyle/>
          <a:p>
            <a:r>
              <a:rPr lang="ms-MY" sz="4000" b="1" dirty="0"/>
              <a:t>PANDUAN PERKARA </a:t>
            </a:r>
            <a:r>
              <a:rPr lang="en-US" sz="4000" b="1" dirty="0"/>
              <a:t>YANG PERLU DISEMAK </a:t>
            </a:r>
            <a:endParaRPr lang="en-MY" sz="4000" b="1" dirty="0"/>
          </a:p>
        </p:txBody>
      </p:sp>
      <p:graphicFrame>
        <p:nvGraphicFramePr>
          <p:cNvPr id="6" name="Content Placeholder 5">
            <a:extLst>
              <a:ext uri="{FF2B5EF4-FFF2-40B4-BE49-F238E27FC236}">
                <a16:creationId xmlns:a16="http://schemas.microsoft.com/office/drawing/2014/main" id="{DD225FC8-572B-4FD3-B34E-597B02B17B9F}"/>
              </a:ext>
            </a:extLst>
          </p:cNvPr>
          <p:cNvGraphicFramePr>
            <a:graphicFrameLocks noGrp="1"/>
          </p:cNvGraphicFramePr>
          <p:nvPr>
            <p:ph idx="1"/>
            <p:extLst>
              <p:ext uri="{D42A27DB-BD31-4B8C-83A1-F6EECF244321}">
                <p14:modId xmlns:p14="http://schemas.microsoft.com/office/powerpoint/2010/main" val="2021697532"/>
              </p:ext>
            </p:extLst>
          </p:nvPr>
        </p:nvGraphicFramePr>
        <p:xfrm>
          <a:off x="988828" y="1061944"/>
          <a:ext cx="10515599" cy="48835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0D5F6DEF-DC51-465C-B154-D0B15C927641}"/>
              </a:ext>
            </a:extLst>
          </p:cNvPr>
          <p:cNvSpPr/>
          <p:nvPr/>
        </p:nvSpPr>
        <p:spPr>
          <a:xfrm>
            <a:off x="150627" y="6079138"/>
            <a:ext cx="6096000" cy="738664"/>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r>
              <a:rPr lang="ms-MY" sz="1400" dirty="0"/>
              <a:t>Nota: </a:t>
            </a:r>
            <a:r>
              <a:rPr lang="ms-MY" sz="1400" i="1" dirty="0"/>
              <a:t>Pekeliling MQA Bil 4/2018 Pemakaian Dasar Penamaan Program Pendidikan Tinggi.</a:t>
            </a:r>
            <a:r>
              <a:rPr lang="ms-MY" sz="1400" dirty="0"/>
              <a:t> No. rujukan surat, MQA.100-1/7/1 Jld.2 (7) bertarikh 25 Mei 2018. </a:t>
            </a:r>
            <a:endParaRPr lang="en-MY" sz="1400" dirty="0"/>
          </a:p>
        </p:txBody>
      </p:sp>
    </p:spTree>
    <p:extLst>
      <p:ext uri="{BB962C8B-B14F-4D97-AF65-F5344CB8AC3E}">
        <p14:creationId xmlns:p14="http://schemas.microsoft.com/office/powerpoint/2010/main" val="39356301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8678"/>
            <a:ext cx="11006470" cy="1325563"/>
          </a:xfrm>
        </p:spPr>
        <p:txBody>
          <a:bodyPr>
            <a:normAutofit/>
          </a:bodyPr>
          <a:lstStyle/>
          <a:p>
            <a:r>
              <a:rPr lang="ms-MY" sz="4000" b="1" dirty="0"/>
              <a:t>PANDUAN PERKARA </a:t>
            </a:r>
            <a:r>
              <a:rPr lang="en-US" sz="4000" b="1" dirty="0"/>
              <a:t>YANG PERLU DISEMAK (</a:t>
            </a:r>
            <a:r>
              <a:rPr lang="en-US" sz="4000" b="1" dirty="0" err="1"/>
              <a:t>samb</a:t>
            </a:r>
            <a:r>
              <a:rPr lang="en-US" sz="4000" b="1" dirty="0"/>
              <a:t>.)</a:t>
            </a:r>
            <a:endParaRPr lang="en-MY" sz="4000" b="1" dirty="0"/>
          </a:p>
        </p:txBody>
      </p:sp>
      <p:graphicFrame>
        <p:nvGraphicFramePr>
          <p:cNvPr id="4" name="Content Placeholder 3">
            <a:extLst>
              <a:ext uri="{FF2B5EF4-FFF2-40B4-BE49-F238E27FC236}">
                <a16:creationId xmlns:a16="http://schemas.microsoft.com/office/drawing/2014/main" id="{CBA28882-1622-4979-A5B2-F0F0C0BCCC93}"/>
              </a:ext>
            </a:extLst>
          </p:cNvPr>
          <p:cNvGraphicFramePr>
            <a:graphicFrameLocks noGrp="1"/>
          </p:cNvGraphicFramePr>
          <p:nvPr>
            <p:ph idx="1"/>
            <p:extLst>
              <p:ext uri="{D42A27DB-BD31-4B8C-83A1-F6EECF244321}">
                <p14:modId xmlns:p14="http://schemas.microsoft.com/office/powerpoint/2010/main" val="4039721328"/>
              </p:ext>
            </p:extLst>
          </p:nvPr>
        </p:nvGraphicFramePr>
        <p:xfrm>
          <a:off x="838200" y="1318548"/>
          <a:ext cx="10515600" cy="52311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7574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533" y="233916"/>
            <a:ext cx="11702005" cy="1325563"/>
          </a:xfrm>
        </p:spPr>
        <p:txBody>
          <a:bodyPr>
            <a:normAutofit/>
          </a:bodyPr>
          <a:lstStyle/>
          <a:p>
            <a:r>
              <a:rPr lang="ms-MY" sz="4000" b="1" dirty="0"/>
              <a:t>PANDUAN PERKARA </a:t>
            </a:r>
            <a:r>
              <a:rPr lang="en-US" sz="4000" b="1" dirty="0"/>
              <a:t>YANG PERLU DISEMAK (</a:t>
            </a:r>
            <a:r>
              <a:rPr lang="en-US" sz="4000" b="1" dirty="0" err="1"/>
              <a:t>samb</a:t>
            </a:r>
            <a:r>
              <a:rPr lang="en-US" sz="4000" b="1" dirty="0"/>
              <a:t>.)</a:t>
            </a:r>
            <a:endParaRPr lang="en-MY" sz="4000" b="1" dirty="0"/>
          </a:p>
        </p:txBody>
      </p:sp>
      <p:graphicFrame>
        <p:nvGraphicFramePr>
          <p:cNvPr id="4" name="Content Placeholder 3">
            <a:extLst>
              <a:ext uri="{FF2B5EF4-FFF2-40B4-BE49-F238E27FC236}">
                <a16:creationId xmlns:a16="http://schemas.microsoft.com/office/drawing/2014/main" id="{6BF0E67A-BAFB-46CD-85C3-A6033CDFE822}"/>
              </a:ext>
            </a:extLst>
          </p:cNvPr>
          <p:cNvGraphicFramePr>
            <a:graphicFrameLocks noGrp="1"/>
          </p:cNvGraphicFramePr>
          <p:nvPr>
            <p:ph idx="1"/>
            <p:extLst>
              <p:ext uri="{D42A27DB-BD31-4B8C-83A1-F6EECF244321}">
                <p14:modId xmlns:p14="http://schemas.microsoft.com/office/powerpoint/2010/main" val="1881200918"/>
              </p:ext>
            </p:extLst>
          </p:nvPr>
        </p:nvGraphicFramePr>
        <p:xfrm>
          <a:off x="358814" y="1421588"/>
          <a:ext cx="11613445" cy="5202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4501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563" y="120576"/>
            <a:ext cx="11780874" cy="1325563"/>
          </a:xfrm>
        </p:spPr>
        <p:txBody>
          <a:bodyPr>
            <a:normAutofit/>
          </a:bodyPr>
          <a:lstStyle/>
          <a:p>
            <a:r>
              <a:rPr lang="ms-MY" sz="4000" b="1" dirty="0"/>
              <a:t>PANDUAN PERKARA </a:t>
            </a:r>
            <a:r>
              <a:rPr lang="en-US" sz="4000" b="1" dirty="0"/>
              <a:t>YANG PERLU DISEMAK (</a:t>
            </a:r>
            <a:r>
              <a:rPr lang="en-US" sz="4000" b="1" dirty="0" err="1"/>
              <a:t>samb</a:t>
            </a:r>
            <a:r>
              <a:rPr lang="en-US" sz="4000" b="1" dirty="0"/>
              <a:t>.)</a:t>
            </a:r>
            <a:endParaRPr lang="en-MY" sz="4000" b="1" dirty="0"/>
          </a:p>
        </p:txBody>
      </p:sp>
      <p:graphicFrame>
        <p:nvGraphicFramePr>
          <p:cNvPr id="4" name="Content Placeholder 3">
            <a:extLst>
              <a:ext uri="{FF2B5EF4-FFF2-40B4-BE49-F238E27FC236}">
                <a16:creationId xmlns:a16="http://schemas.microsoft.com/office/drawing/2014/main" id="{F80BA891-A1CC-46EA-89CB-D1951C83CBE5}"/>
              </a:ext>
            </a:extLst>
          </p:cNvPr>
          <p:cNvGraphicFramePr>
            <a:graphicFrameLocks noGrp="1"/>
          </p:cNvGraphicFramePr>
          <p:nvPr>
            <p:ph idx="1"/>
            <p:extLst>
              <p:ext uri="{D42A27DB-BD31-4B8C-83A1-F6EECF244321}">
                <p14:modId xmlns:p14="http://schemas.microsoft.com/office/powerpoint/2010/main" val="270259088"/>
              </p:ext>
            </p:extLst>
          </p:nvPr>
        </p:nvGraphicFramePr>
        <p:xfrm>
          <a:off x="519223" y="1253330"/>
          <a:ext cx="10515600" cy="53813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17972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ms-MY" sz="4000" b="1" dirty="0"/>
              <a:t>3.4 	PERUBAHAN MAKLUMAT PROGRAM</a:t>
            </a:r>
            <a:endParaRPr lang="en-MY" sz="4000" dirty="0"/>
          </a:p>
        </p:txBody>
      </p:sp>
      <p:graphicFrame>
        <p:nvGraphicFramePr>
          <p:cNvPr id="4" name="Content Placeholder 3">
            <a:extLst>
              <a:ext uri="{FF2B5EF4-FFF2-40B4-BE49-F238E27FC236}">
                <a16:creationId xmlns:a16="http://schemas.microsoft.com/office/drawing/2014/main" id="{B1E58985-21F6-486A-8874-494E170B41BA}"/>
              </a:ext>
            </a:extLst>
          </p:cNvPr>
          <p:cNvGraphicFramePr>
            <a:graphicFrameLocks noGrp="1"/>
          </p:cNvGraphicFramePr>
          <p:nvPr>
            <p:ph idx="1"/>
            <p:extLst>
              <p:ext uri="{D42A27DB-BD31-4B8C-83A1-F6EECF244321}">
                <p14:modId xmlns:p14="http://schemas.microsoft.com/office/powerpoint/2010/main" val="2236676596"/>
              </p:ext>
            </p:extLst>
          </p:nvPr>
        </p:nvGraphicFramePr>
        <p:xfrm>
          <a:off x="563526" y="1581075"/>
          <a:ext cx="10790274" cy="4911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37641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531" y="141729"/>
            <a:ext cx="11344938" cy="1325563"/>
          </a:xfrm>
        </p:spPr>
        <p:txBody>
          <a:bodyPr>
            <a:noAutofit/>
          </a:bodyPr>
          <a:lstStyle/>
          <a:p>
            <a:r>
              <a:rPr lang="ms-MY" sz="3600" b="1" cap="all" dirty="0"/>
              <a:t>3.4.1 </a:t>
            </a:r>
            <a:r>
              <a:rPr lang="ms-MY" sz="3200" b="1" cap="all" dirty="0"/>
              <a:t>Kategori</a:t>
            </a:r>
            <a:r>
              <a:rPr lang="ms-MY" sz="3600" b="1" cap="all" dirty="0"/>
              <a:t> Perubahan Maklumat dan Tindakan UA</a:t>
            </a:r>
            <a:r>
              <a:rPr lang="en-MY" sz="3200" b="1" cap="all" dirty="0"/>
              <a:t/>
            </a:r>
            <a:br>
              <a:rPr lang="en-MY" sz="3200" b="1" cap="all" dirty="0"/>
            </a:br>
            <a:endParaRPr lang="en-MY" sz="3200" dirty="0"/>
          </a:p>
        </p:txBody>
      </p:sp>
      <p:sp>
        <p:nvSpPr>
          <p:cNvPr id="3" name="Content Placeholder 2"/>
          <p:cNvSpPr>
            <a:spLocks noGrp="1"/>
          </p:cNvSpPr>
          <p:nvPr>
            <p:ph idx="1"/>
          </p:nvPr>
        </p:nvSpPr>
        <p:spPr>
          <a:xfrm>
            <a:off x="457199" y="804510"/>
            <a:ext cx="10515600" cy="467833"/>
          </a:xfrm>
        </p:spPr>
        <p:txBody>
          <a:bodyPr>
            <a:noAutofit/>
          </a:bodyPr>
          <a:lstStyle/>
          <a:p>
            <a:pPr marL="0" indent="0">
              <a:buNone/>
            </a:pPr>
            <a:r>
              <a:rPr lang="ms-MY" sz="1800" b="1" dirty="0"/>
              <a:t>Lampiran 3.1</a:t>
            </a:r>
            <a:r>
              <a:rPr lang="ms-MY" sz="1800" dirty="0"/>
              <a:t> perincian jenis perubahan maklumat dan tindakan yang perlu diambil</a:t>
            </a:r>
            <a:br>
              <a:rPr lang="ms-MY" sz="1800" dirty="0"/>
            </a:br>
            <a:endParaRPr lang="en-MY" sz="1800" dirty="0"/>
          </a:p>
        </p:txBody>
      </p:sp>
      <p:graphicFrame>
        <p:nvGraphicFramePr>
          <p:cNvPr id="4" name="Content Placeholder 3">
            <a:extLst>
              <a:ext uri="{FF2B5EF4-FFF2-40B4-BE49-F238E27FC236}">
                <a16:creationId xmlns:a16="http://schemas.microsoft.com/office/drawing/2014/main" id="{1DEA9E1A-5622-4377-999E-C36C8789918C}"/>
              </a:ext>
            </a:extLst>
          </p:cNvPr>
          <p:cNvGraphicFramePr>
            <a:graphicFrameLocks/>
          </p:cNvGraphicFramePr>
          <p:nvPr>
            <p:extLst>
              <p:ext uri="{D42A27DB-BD31-4B8C-83A1-F6EECF244321}">
                <p14:modId xmlns:p14="http://schemas.microsoft.com/office/powerpoint/2010/main" val="1935181550"/>
              </p:ext>
            </p:extLst>
          </p:nvPr>
        </p:nvGraphicFramePr>
        <p:xfrm>
          <a:off x="559017" y="1272343"/>
          <a:ext cx="11175784" cy="5286768"/>
        </p:xfrm>
        <a:graphic>
          <a:graphicData uri="http://schemas.openxmlformats.org/drawingml/2006/table">
            <a:tbl>
              <a:tblPr firstRow="1" firstCol="1" bandRow="1">
                <a:tableStyleId>{5DA37D80-6434-44D0-A028-1B22A696006F}</a:tableStyleId>
              </a:tblPr>
              <a:tblGrid>
                <a:gridCol w="6532899">
                  <a:extLst>
                    <a:ext uri="{9D8B030D-6E8A-4147-A177-3AD203B41FA5}">
                      <a16:colId xmlns:a16="http://schemas.microsoft.com/office/drawing/2014/main" val="2430015080"/>
                    </a:ext>
                  </a:extLst>
                </a:gridCol>
                <a:gridCol w="2275368">
                  <a:extLst>
                    <a:ext uri="{9D8B030D-6E8A-4147-A177-3AD203B41FA5}">
                      <a16:colId xmlns:a16="http://schemas.microsoft.com/office/drawing/2014/main" val="2143850215"/>
                    </a:ext>
                  </a:extLst>
                </a:gridCol>
                <a:gridCol w="2367517">
                  <a:extLst>
                    <a:ext uri="{9D8B030D-6E8A-4147-A177-3AD203B41FA5}">
                      <a16:colId xmlns:a16="http://schemas.microsoft.com/office/drawing/2014/main" val="2153257740"/>
                    </a:ext>
                  </a:extLst>
                </a:gridCol>
              </a:tblGrid>
              <a:tr h="241518">
                <a:tc>
                  <a:txBody>
                    <a:bodyPr/>
                    <a:lstStyle/>
                    <a:p>
                      <a:pPr algn="ctr">
                        <a:lnSpc>
                          <a:spcPct val="107000"/>
                        </a:lnSpc>
                        <a:spcAft>
                          <a:spcPts val="0"/>
                        </a:spcAft>
                      </a:pPr>
                      <a:r>
                        <a:rPr lang="ms-MY" sz="1400" dirty="0">
                          <a:effectLst/>
                        </a:rPr>
                        <a:t>PERUBAHAN</a:t>
                      </a:r>
                      <a:endParaRPr lang="en-MY" sz="1400" dirty="0">
                        <a:effectLst/>
                        <a:latin typeface="Calibri" panose="020F0502020204030204" pitchFamily="34" charset="0"/>
                        <a:ea typeface="Calibri" panose="020F0502020204030204" pitchFamily="34" charset="0"/>
                        <a:cs typeface="Arial" panose="020B0604020202020204" pitchFamily="34" charset="0"/>
                      </a:endParaRPr>
                    </a:p>
                  </a:txBody>
                  <a:tcPr marL="61274" marR="61274" marT="0" marB="0" anchor="ctr"/>
                </a:tc>
                <a:tc>
                  <a:txBody>
                    <a:bodyPr/>
                    <a:lstStyle/>
                    <a:p>
                      <a:pPr algn="ctr">
                        <a:lnSpc>
                          <a:spcPct val="107000"/>
                        </a:lnSpc>
                        <a:spcAft>
                          <a:spcPts val="0"/>
                        </a:spcAft>
                      </a:pPr>
                      <a:r>
                        <a:rPr lang="ms-MY" sz="1400" dirty="0">
                          <a:effectLst/>
                        </a:rPr>
                        <a:t>UA BUKAN BERSTATUS SWA</a:t>
                      </a:r>
                      <a:endParaRPr lang="en-MY" sz="1400" dirty="0">
                        <a:effectLst/>
                        <a:latin typeface="Calibri" panose="020F0502020204030204" pitchFamily="34" charset="0"/>
                        <a:ea typeface="Calibri" panose="020F0502020204030204" pitchFamily="34" charset="0"/>
                        <a:cs typeface="Arial" panose="020B0604020202020204" pitchFamily="34" charset="0"/>
                      </a:endParaRPr>
                    </a:p>
                  </a:txBody>
                  <a:tcPr marL="61274" marR="61274" marT="0" marB="0" anchor="ctr"/>
                </a:tc>
                <a:tc>
                  <a:txBody>
                    <a:bodyPr/>
                    <a:lstStyle/>
                    <a:p>
                      <a:pPr algn="ctr">
                        <a:lnSpc>
                          <a:spcPct val="107000"/>
                        </a:lnSpc>
                        <a:spcAft>
                          <a:spcPts val="0"/>
                        </a:spcAft>
                      </a:pPr>
                      <a:r>
                        <a:rPr lang="ms-MY" sz="1400">
                          <a:effectLst/>
                        </a:rPr>
                        <a:t>UA BERSTATUS SWA</a:t>
                      </a:r>
                      <a:endParaRPr lang="en-MY" sz="1400">
                        <a:effectLst/>
                        <a:latin typeface="Calibri" panose="020F0502020204030204" pitchFamily="34" charset="0"/>
                        <a:ea typeface="Calibri" panose="020F0502020204030204" pitchFamily="34" charset="0"/>
                        <a:cs typeface="Arial" panose="020B0604020202020204" pitchFamily="34" charset="0"/>
                      </a:endParaRPr>
                    </a:p>
                  </a:txBody>
                  <a:tcPr marL="61274" marR="61274" marT="0" marB="0" anchor="ctr"/>
                </a:tc>
                <a:extLst>
                  <a:ext uri="{0D108BD9-81ED-4DB2-BD59-A6C34878D82A}">
                    <a16:rowId xmlns:a16="http://schemas.microsoft.com/office/drawing/2014/main" val="3379656294"/>
                  </a:ext>
                </a:extLst>
              </a:tr>
              <a:tr h="410512">
                <a:tc gridSpan="3">
                  <a:txBody>
                    <a:bodyPr/>
                    <a:lstStyle/>
                    <a:p>
                      <a:pPr>
                        <a:lnSpc>
                          <a:spcPct val="107000"/>
                        </a:lnSpc>
                        <a:spcAft>
                          <a:spcPts val="0"/>
                        </a:spcAft>
                      </a:pPr>
                      <a:r>
                        <a:rPr lang="ms-MY" sz="1400">
                          <a:effectLst/>
                        </a:rPr>
                        <a:t>i. Perubahan yang memerlukan pindaan maklumat pada Daftar Kelayakan Malaysia (MQR)</a:t>
                      </a:r>
                      <a:endParaRPr lang="en-MY" sz="1400">
                        <a:effectLst/>
                        <a:latin typeface="Calibri" panose="020F0502020204030204" pitchFamily="34" charset="0"/>
                        <a:ea typeface="Calibri" panose="020F0502020204030204" pitchFamily="34" charset="0"/>
                        <a:cs typeface="Arial" panose="020B0604020202020204" pitchFamily="34" charset="0"/>
                      </a:endParaRPr>
                    </a:p>
                  </a:txBody>
                  <a:tcPr marL="61274" marR="61274" marT="0" marB="0" anchor="ctr"/>
                </a:tc>
                <a:tc hMerge="1">
                  <a:txBody>
                    <a:bodyPr/>
                    <a:lstStyle/>
                    <a:p>
                      <a:endParaRPr lang="en-US"/>
                    </a:p>
                  </a:txBody>
                  <a:tcPr/>
                </a:tc>
                <a:tc hMerge="1">
                  <a:txBody>
                    <a:bodyPr/>
                    <a:lstStyle/>
                    <a:p>
                      <a:endParaRPr lang="en-MY"/>
                    </a:p>
                  </a:txBody>
                  <a:tcPr/>
                </a:tc>
                <a:extLst>
                  <a:ext uri="{0D108BD9-81ED-4DB2-BD59-A6C34878D82A}">
                    <a16:rowId xmlns:a16="http://schemas.microsoft.com/office/drawing/2014/main" val="1992787996"/>
                  </a:ext>
                </a:extLst>
              </a:tr>
              <a:tr h="4146429">
                <a:tc>
                  <a:txBody>
                    <a:bodyPr/>
                    <a:lstStyle/>
                    <a:p>
                      <a:pPr marL="342900" lvl="0" indent="-342900">
                        <a:lnSpc>
                          <a:spcPct val="115000"/>
                        </a:lnSpc>
                        <a:spcAft>
                          <a:spcPts val="0"/>
                        </a:spcAft>
                        <a:buFont typeface="+mj-lt"/>
                        <a:buAutoNum type="alphaLcParenR"/>
                      </a:pPr>
                      <a:r>
                        <a:rPr lang="ms-MY" sz="1400" b="0" dirty="0">
                          <a:effectLst/>
                        </a:rPr>
                        <a:t>Pindaan editorial pada penamaan program. </a:t>
                      </a:r>
                      <a:br>
                        <a:rPr lang="ms-MY" sz="1400" b="0" dirty="0">
                          <a:effectLst/>
                        </a:rPr>
                      </a:br>
                      <a:r>
                        <a:rPr lang="ms-MY" sz="1400" b="0" dirty="0">
                          <a:effectLst/>
                        </a:rPr>
                        <a:t>(Contoh: Sarjana Sains (Kimia) kepada Sarjana Sains Kimia)</a:t>
                      </a:r>
                      <a:endParaRPr lang="en-MY" sz="1400" b="0" dirty="0">
                        <a:effectLst/>
                      </a:endParaRPr>
                    </a:p>
                    <a:p>
                      <a:pPr marL="342900" lvl="0" indent="-342900">
                        <a:lnSpc>
                          <a:spcPct val="115000"/>
                        </a:lnSpc>
                        <a:spcAft>
                          <a:spcPts val="0"/>
                        </a:spcAft>
                        <a:buFont typeface="+mj-lt"/>
                        <a:buAutoNum type="alphaLcParenR"/>
                      </a:pPr>
                      <a:endParaRPr lang="en-MY" sz="1400" b="0" dirty="0">
                        <a:effectLst/>
                      </a:endParaRPr>
                    </a:p>
                    <a:p>
                      <a:pPr marL="342900" lvl="0" indent="-342900">
                        <a:lnSpc>
                          <a:spcPct val="115000"/>
                        </a:lnSpc>
                        <a:spcAft>
                          <a:spcPts val="0"/>
                        </a:spcAft>
                        <a:buFont typeface="+mj-lt"/>
                        <a:buAutoNum type="alphaLcParenR"/>
                      </a:pPr>
                      <a:r>
                        <a:rPr lang="ms-MY" sz="1400" b="0" dirty="0">
                          <a:effectLst/>
                        </a:rPr>
                        <a:t>Pindaan editorial pada National Education Code (NEC). </a:t>
                      </a:r>
                      <a:br>
                        <a:rPr lang="ms-MY" sz="1400" b="0" dirty="0">
                          <a:effectLst/>
                        </a:rPr>
                      </a:br>
                      <a:r>
                        <a:rPr lang="ms-MY" sz="1400" b="0" dirty="0">
                          <a:effectLst/>
                        </a:rPr>
                        <a:t>(Contoh: NEC 340 kepada NEC 342)</a:t>
                      </a:r>
                      <a:endParaRPr lang="en-MY" sz="1400" b="0" dirty="0">
                        <a:effectLst/>
                      </a:endParaRPr>
                    </a:p>
                    <a:p>
                      <a:pPr marL="342900" lvl="0" indent="-342900">
                        <a:lnSpc>
                          <a:spcPct val="115000"/>
                        </a:lnSpc>
                        <a:spcAft>
                          <a:spcPts val="0"/>
                        </a:spcAft>
                        <a:buFont typeface="+mj-lt"/>
                        <a:buAutoNum type="alphaLcParenR"/>
                      </a:pPr>
                      <a:endParaRPr lang="en-MY" sz="1400" b="0" dirty="0">
                        <a:effectLst/>
                      </a:endParaRPr>
                    </a:p>
                    <a:p>
                      <a:pPr marL="342900" lvl="0" indent="-342900">
                        <a:lnSpc>
                          <a:spcPct val="115000"/>
                        </a:lnSpc>
                        <a:spcAft>
                          <a:spcPts val="0"/>
                        </a:spcAft>
                        <a:buFont typeface="+mj-lt"/>
                        <a:buAutoNum type="alphaLcParenR"/>
                      </a:pPr>
                      <a:r>
                        <a:rPr lang="ms-MY" sz="1400" b="0" dirty="0">
                          <a:effectLst/>
                        </a:rPr>
                        <a:t>Perubahan kredit bergraduat. </a:t>
                      </a:r>
                      <a:br>
                        <a:rPr lang="ms-MY" sz="1400" b="0" dirty="0">
                          <a:effectLst/>
                        </a:rPr>
                      </a:br>
                      <a:r>
                        <a:rPr lang="ms-MY" sz="1400" b="0" dirty="0">
                          <a:effectLst/>
                        </a:rPr>
                        <a:t>(Contoh: Program Diploma 93 kredit kepada 90 kredit ATAU program Sarjana Muda 126 kredit kepada 120 kredit)</a:t>
                      </a:r>
                      <a:endParaRPr lang="en-MY" sz="1400" b="0" dirty="0">
                        <a:effectLst/>
                      </a:endParaRPr>
                    </a:p>
                    <a:p>
                      <a:pPr marL="342900" lvl="0" indent="-342900">
                        <a:lnSpc>
                          <a:spcPct val="115000"/>
                        </a:lnSpc>
                        <a:spcAft>
                          <a:spcPts val="0"/>
                        </a:spcAft>
                        <a:buFont typeface="+mj-lt"/>
                        <a:buAutoNum type="alphaLcParenR"/>
                      </a:pPr>
                      <a:endParaRPr lang="en-MY" sz="1400" b="0" dirty="0">
                        <a:effectLst/>
                      </a:endParaRPr>
                    </a:p>
                    <a:p>
                      <a:pPr marL="342900" lvl="0" indent="-342900">
                        <a:lnSpc>
                          <a:spcPct val="115000"/>
                        </a:lnSpc>
                        <a:spcAft>
                          <a:spcPts val="0"/>
                        </a:spcAft>
                        <a:buFont typeface="+mj-lt"/>
                        <a:buAutoNum type="alphaLcParenR"/>
                      </a:pPr>
                      <a:r>
                        <a:rPr lang="ms-MY" sz="1400" b="0" dirty="0">
                          <a:effectLst/>
                        </a:rPr>
                        <a:t>Perubahan tempoh pengajian.</a:t>
                      </a:r>
                      <a:br>
                        <a:rPr lang="ms-MY" sz="1400" b="0" dirty="0">
                          <a:effectLst/>
                        </a:rPr>
                      </a:br>
                      <a:r>
                        <a:rPr lang="ms-MY" sz="1400" b="0" dirty="0">
                          <a:effectLst/>
                        </a:rPr>
                        <a:t>(Contoh: Tempoh pengajian 2 ½  tahun kepada 2 tahun ATAU bilangan minggu pembelajaran dalam  1 semester  daripada 14 minggu kepada 17 minggu ATAU perubahan bilangan semester panjang dan pendek atau bilangan minggu pengajian per semester)</a:t>
                      </a:r>
                      <a:endParaRPr lang="en-MY" sz="1400" b="0" dirty="0">
                        <a:effectLst/>
                      </a:endParaRPr>
                    </a:p>
                    <a:p>
                      <a:pPr marL="342900" lvl="0" indent="-342900">
                        <a:lnSpc>
                          <a:spcPct val="115000"/>
                        </a:lnSpc>
                        <a:spcAft>
                          <a:spcPts val="0"/>
                        </a:spcAft>
                        <a:buFont typeface="+mj-lt"/>
                        <a:buAutoNum type="alphaLcParenR"/>
                      </a:pPr>
                      <a:endParaRPr lang="en-MY" sz="1400" b="0" dirty="0">
                        <a:effectLst/>
                      </a:endParaRPr>
                    </a:p>
                    <a:p>
                      <a:pPr marL="342900" lvl="0" indent="-342900">
                        <a:lnSpc>
                          <a:spcPct val="115000"/>
                        </a:lnSpc>
                        <a:spcAft>
                          <a:spcPts val="0"/>
                        </a:spcAft>
                        <a:buFont typeface="+mj-lt"/>
                        <a:buAutoNum type="alphaLcParenR"/>
                      </a:pPr>
                      <a:r>
                        <a:rPr lang="ms-MY" sz="1400" b="0" dirty="0">
                          <a:effectLst/>
                        </a:rPr>
                        <a:t>Perubahan/Penambahan kaedah pengajian. </a:t>
                      </a:r>
                      <a:br>
                        <a:rPr lang="ms-MY" sz="1400" b="0" dirty="0">
                          <a:effectLst/>
                        </a:rPr>
                      </a:br>
                      <a:r>
                        <a:rPr lang="ms-MY" sz="1400" b="0" dirty="0">
                          <a:effectLst/>
                        </a:rPr>
                        <a:t>(Contoh: Sepenuh masa atau separuh masa) </a:t>
                      </a:r>
                      <a:endParaRPr lang="en-MY" sz="1400" b="0" dirty="0">
                        <a:effectLst/>
                      </a:endParaRPr>
                    </a:p>
                    <a:p>
                      <a:pPr>
                        <a:lnSpc>
                          <a:spcPct val="107000"/>
                        </a:lnSpc>
                        <a:spcAft>
                          <a:spcPts val="0"/>
                        </a:spcAft>
                      </a:pPr>
                      <a:r>
                        <a:rPr lang="ms-MY" sz="1400" b="0" dirty="0">
                          <a:effectLst/>
                        </a:rPr>
                        <a:t> </a:t>
                      </a:r>
                      <a:endParaRPr lang="en-MY" sz="1400" b="0" dirty="0">
                        <a:effectLst/>
                        <a:latin typeface="Calibri" panose="020F0502020204030204" pitchFamily="34" charset="0"/>
                        <a:ea typeface="Calibri" panose="020F0502020204030204" pitchFamily="34" charset="0"/>
                        <a:cs typeface="Arial" panose="020B0604020202020204" pitchFamily="34" charset="0"/>
                      </a:endParaRPr>
                    </a:p>
                  </a:txBody>
                  <a:tcPr marL="61274" marR="61274" marT="0" marB="0"/>
                </a:tc>
                <a:tc gridSpan="2">
                  <a:txBody>
                    <a:bodyPr/>
                    <a:lstStyle/>
                    <a:p>
                      <a:pPr algn="just">
                        <a:lnSpc>
                          <a:spcPct val="107000"/>
                        </a:lnSpc>
                        <a:spcAft>
                          <a:spcPts val="0"/>
                        </a:spcAft>
                      </a:pPr>
                      <a:r>
                        <a:rPr lang="ms-MY" sz="1400" dirty="0">
                          <a:effectLst/>
                        </a:rPr>
                        <a:t>Memohon </a:t>
                      </a:r>
                      <a:r>
                        <a:rPr lang="ms-MY" sz="1400" dirty="0">
                          <a:solidFill>
                            <a:srgbClr val="FF0000"/>
                          </a:solidFill>
                          <a:effectLst/>
                        </a:rPr>
                        <a:t>kelulusan</a:t>
                      </a:r>
                      <a:r>
                        <a:rPr lang="ms-MY" sz="1400" dirty="0">
                          <a:effectLst/>
                        </a:rPr>
                        <a:t> KPM (PT) dengan mengemukakan KC Semakan Kurikulum seperti di Lampiran 3.2.</a:t>
                      </a:r>
                      <a:endParaRPr lang="en-MY" sz="1400" dirty="0">
                        <a:effectLst/>
                      </a:endParaRPr>
                    </a:p>
                    <a:p>
                      <a:pPr>
                        <a:lnSpc>
                          <a:spcPct val="107000"/>
                        </a:lnSpc>
                        <a:spcAft>
                          <a:spcPts val="0"/>
                        </a:spcAft>
                      </a:pPr>
                      <a:r>
                        <a:rPr lang="ms-MY" sz="1400" dirty="0">
                          <a:effectLst/>
                        </a:rPr>
                        <a:t> </a:t>
                      </a:r>
                      <a:endParaRPr lang="en-MY" sz="1400" dirty="0">
                        <a:effectLst/>
                      </a:endParaRPr>
                    </a:p>
                    <a:p>
                      <a:pPr algn="just">
                        <a:lnSpc>
                          <a:spcPct val="107000"/>
                        </a:lnSpc>
                        <a:spcAft>
                          <a:spcPts val="0"/>
                        </a:spcAft>
                      </a:pPr>
                      <a:r>
                        <a:rPr lang="ms-MY" sz="1400" dirty="0">
                          <a:solidFill>
                            <a:srgbClr val="FF0000"/>
                          </a:solidFill>
                          <a:effectLst/>
                        </a:rPr>
                        <a:t>Memaklumkan</a:t>
                      </a:r>
                      <a:r>
                        <a:rPr lang="ms-MY" sz="1400" spc="50" dirty="0">
                          <a:solidFill>
                            <a:srgbClr val="FF0000"/>
                          </a:solidFill>
                          <a:effectLst/>
                        </a:rPr>
                        <a:t> </a:t>
                      </a:r>
                      <a:r>
                        <a:rPr lang="ms-MY" sz="1400" dirty="0">
                          <a:solidFill>
                            <a:srgbClr val="FF0000"/>
                          </a:solidFill>
                          <a:effectLst/>
                        </a:rPr>
                        <a:t>kepada</a:t>
                      </a:r>
                      <a:r>
                        <a:rPr lang="ms-MY" sz="1400" spc="295" dirty="0">
                          <a:solidFill>
                            <a:srgbClr val="FF0000"/>
                          </a:solidFill>
                          <a:effectLst/>
                        </a:rPr>
                        <a:t> </a:t>
                      </a:r>
                      <a:r>
                        <a:rPr lang="ms-MY" sz="1400" dirty="0">
                          <a:solidFill>
                            <a:srgbClr val="FF0000"/>
                          </a:solidFill>
                          <a:effectLst/>
                        </a:rPr>
                        <a:t>MQA</a:t>
                      </a:r>
                      <a:r>
                        <a:rPr lang="ms-MY" sz="1400" spc="190" dirty="0">
                          <a:solidFill>
                            <a:srgbClr val="FF0000"/>
                          </a:solidFill>
                          <a:effectLst/>
                        </a:rPr>
                        <a:t> </a:t>
                      </a:r>
                      <a:r>
                        <a:rPr lang="ms-MY" sz="1400" dirty="0">
                          <a:effectLst/>
                        </a:rPr>
                        <a:t>secara bertulis</a:t>
                      </a:r>
                      <a:r>
                        <a:rPr lang="ms-MY" sz="1400" spc="170" dirty="0">
                          <a:effectLst/>
                        </a:rPr>
                        <a:t> </a:t>
                      </a:r>
                      <a:r>
                        <a:rPr lang="ms-MY" sz="1400" dirty="0">
                          <a:effectLst/>
                        </a:rPr>
                        <a:t>dengan</a:t>
                      </a:r>
                      <a:r>
                        <a:rPr lang="ms-MY" sz="1400" spc="205" dirty="0">
                          <a:effectLst/>
                        </a:rPr>
                        <a:t> </a:t>
                      </a:r>
                      <a:r>
                        <a:rPr lang="ms-MY" sz="1400" dirty="0">
                          <a:effectLst/>
                        </a:rPr>
                        <a:t>disertakan</a:t>
                      </a:r>
                      <a:r>
                        <a:rPr lang="ms-MY" sz="1400" spc="260" dirty="0">
                          <a:effectLst/>
                        </a:rPr>
                        <a:t> </a:t>
                      </a:r>
                      <a:r>
                        <a:rPr lang="ms-MY" sz="1400" dirty="0">
                          <a:effectLst/>
                        </a:rPr>
                        <a:t>surat kelulusan perubahan/pindaan maklumat</a:t>
                      </a:r>
                      <a:r>
                        <a:rPr lang="ms-MY" sz="1400" spc="55" dirty="0">
                          <a:effectLst/>
                        </a:rPr>
                        <a:t> </a:t>
                      </a:r>
                      <a:r>
                        <a:rPr lang="ms-MY" sz="1400" dirty="0">
                          <a:effectLst/>
                        </a:rPr>
                        <a:t>daripada</a:t>
                      </a:r>
                      <a:r>
                        <a:rPr lang="ms-MY" sz="1400" spc="180" dirty="0">
                          <a:effectLst/>
                        </a:rPr>
                        <a:t> </a:t>
                      </a:r>
                      <a:r>
                        <a:rPr lang="ms-MY" sz="1400" dirty="0">
                          <a:effectLst/>
                        </a:rPr>
                        <a:t>KPM (PT) bersama</a:t>
                      </a:r>
                      <a:r>
                        <a:rPr lang="ms-MY" sz="1400" spc="215" dirty="0">
                          <a:effectLst/>
                        </a:rPr>
                        <a:t> </a:t>
                      </a:r>
                      <a:r>
                        <a:rPr lang="ms-MY" sz="1400" dirty="0">
                          <a:effectLst/>
                        </a:rPr>
                        <a:t>maklumat</a:t>
                      </a:r>
                      <a:r>
                        <a:rPr lang="ms-MY" sz="1400" spc="220" dirty="0">
                          <a:effectLst/>
                        </a:rPr>
                        <a:t> </a:t>
                      </a:r>
                      <a:r>
                        <a:rPr lang="ms-MY" sz="1400" dirty="0">
                          <a:effectLst/>
                        </a:rPr>
                        <a:t>perubahan.</a:t>
                      </a:r>
                      <a:endParaRPr lang="en-MY" sz="1400" dirty="0">
                        <a:effectLst/>
                      </a:endParaRPr>
                    </a:p>
                    <a:p>
                      <a:pPr>
                        <a:lnSpc>
                          <a:spcPct val="107000"/>
                        </a:lnSpc>
                        <a:spcAft>
                          <a:spcPts val="0"/>
                        </a:spcAft>
                      </a:pPr>
                      <a:r>
                        <a:rPr lang="ms-MY" sz="1400" dirty="0">
                          <a:effectLst/>
                        </a:rPr>
                        <a:t> </a:t>
                      </a:r>
                      <a:endParaRPr lang="en-MY" sz="1400" dirty="0">
                        <a:effectLst/>
                      </a:endParaRPr>
                    </a:p>
                    <a:p>
                      <a:pPr algn="just">
                        <a:lnSpc>
                          <a:spcPct val="107000"/>
                        </a:lnSpc>
                        <a:spcAft>
                          <a:spcPts val="0"/>
                        </a:spcAft>
                      </a:pPr>
                      <a:r>
                        <a:rPr lang="ms-MY" sz="1400" dirty="0">
                          <a:effectLst/>
                        </a:rPr>
                        <a:t>Memaklumkan kelulusan perubahan ini kepada BPKP dan badan penaja yang berkaitan.</a:t>
                      </a:r>
                      <a:endParaRPr lang="en-MY" sz="1400" dirty="0">
                        <a:effectLst/>
                      </a:endParaRPr>
                    </a:p>
                    <a:p>
                      <a:pPr algn="just">
                        <a:lnSpc>
                          <a:spcPct val="107000"/>
                        </a:lnSpc>
                        <a:spcAft>
                          <a:spcPts val="0"/>
                        </a:spcAft>
                      </a:pPr>
                      <a:r>
                        <a:rPr lang="ms-MY" sz="1400" dirty="0">
                          <a:effectLst/>
                        </a:rPr>
                        <a:t> </a:t>
                      </a:r>
                      <a:endParaRPr lang="en-MY" sz="1400" dirty="0">
                        <a:effectLst/>
                      </a:endParaRPr>
                    </a:p>
                    <a:p>
                      <a:pPr algn="just">
                        <a:lnSpc>
                          <a:spcPct val="107000"/>
                        </a:lnSpc>
                        <a:spcAft>
                          <a:spcPts val="0"/>
                        </a:spcAft>
                      </a:pPr>
                      <a:r>
                        <a:rPr lang="ms-MY" sz="1400" dirty="0">
                          <a:effectLst/>
                        </a:rPr>
                        <a:t> </a:t>
                      </a:r>
                    </a:p>
                    <a:p>
                      <a:pPr algn="just">
                        <a:lnSpc>
                          <a:spcPct val="107000"/>
                        </a:lnSpc>
                        <a:spcAft>
                          <a:spcPts val="0"/>
                        </a:spcAft>
                      </a:pPr>
                      <a:endParaRPr lang="ms-MY" sz="1400" dirty="0">
                        <a:effectLst/>
                      </a:endParaRPr>
                    </a:p>
                    <a:p>
                      <a:pPr algn="just">
                        <a:lnSpc>
                          <a:spcPct val="107000"/>
                        </a:lnSpc>
                        <a:spcAft>
                          <a:spcPts val="0"/>
                        </a:spcAft>
                      </a:pPr>
                      <a:endParaRPr lang="ms-MY" sz="1400" dirty="0">
                        <a:effectLst/>
                      </a:endParaRPr>
                    </a:p>
                    <a:p>
                      <a:pPr algn="just">
                        <a:lnSpc>
                          <a:spcPct val="107000"/>
                        </a:lnSpc>
                        <a:spcAft>
                          <a:spcPts val="0"/>
                        </a:spcAft>
                      </a:pPr>
                      <a:r>
                        <a:rPr lang="ms-MY" sz="1400" dirty="0">
                          <a:effectLst/>
                        </a:rPr>
                        <a:t>Nota:</a:t>
                      </a:r>
                    </a:p>
                    <a:p>
                      <a:pPr algn="just">
                        <a:lnSpc>
                          <a:spcPct val="107000"/>
                        </a:lnSpc>
                        <a:spcAft>
                          <a:spcPts val="0"/>
                        </a:spcAft>
                      </a:pPr>
                      <a:r>
                        <a:rPr lang="ms-MY" sz="1400" dirty="0">
                          <a:effectLst/>
                        </a:rPr>
                        <a:t>KC: Kertas cadangan</a:t>
                      </a:r>
                    </a:p>
                    <a:p>
                      <a:pPr algn="just">
                        <a:lnSpc>
                          <a:spcPct val="107000"/>
                        </a:lnSpc>
                        <a:spcAft>
                          <a:spcPts val="0"/>
                        </a:spcAft>
                      </a:pPr>
                      <a:r>
                        <a:rPr lang="ms-MY" sz="1400" dirty="0">
                          <a:effectLst/>
                        </a:rPr>
                        <a:t>BPKP: Bahagian Pengambilan dan Kemasukan Pelajar</a:t>
                      </a:r>
                      <a:endParaRPr lang="en-US" dirty="0"/>
                    </a:p>
                  </a:txBody>
                  <a:tcPr marL="61274" marR="61274" marT="0" marB="0"/>
                </a:tc>
                <a:tc hMerge="1">
                  <a:txBody>
                    <a:bodyPr/>
                    <a:lstStyle/>
                    <a:p>
                      <a:endParaRPr lang="en-MY"/>
                    </a:p>
                  </a:txBody>
                  <a:tcPr/>
                </a:tc>
                <a:extLst>
                  <a:ext uri="{0D108BD9-81ED-4DB2-BD59-A6C34878D82A}">
                    <a16:rowId xmlns:a16="http://schemas.microsoft.com/office/drawing/2014/main" val="305509116"/>
                  </a:ext>
                </a:extLst>
              </a:tr>
            </a:tbl>
          </a:graphicData>
        </a:graphic>
      </p:graphicFrame>
    </p:spTree>
    <p:extLst>
      <p:ext uri="{BB962C8B-B14F-4D97-AF65-F5344CB8AC3E}">
        <p14:creationId xmlns:p14="http://schemas.microsoft.com/office/powerpoint/2010/main" val="9534563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531" y="141729"/>
            <a:ext cx="11344938" cy="1325563"/>
          </a:xfrm>
        </p:spPr>
        <p:txBody>
          <a:bodyPr>
            <a:noAutofit/>
          </a:bodyPr>
          <a:lstStyle/>
          <a:p>
            <a:r>
              <a:rPr lang="ms-MY" sz="3200" b="1" cap="all" dirty="0"/>
              <a:t>3.4.1 Kategori Perubahan Maklumat dan Tindakan UA (samb.)</a:t>
            </a:r>
            <a:r>
              <a:rPr lang="en-MY" sz="3200" b="1" cap="all" dirty="0"/>
              <a:t/>
            </a:r>
            <a:br>
              <a:rPr lang="en-MY" sz="3200" b="1" cap="all" dirty="0"/>
            </a:br>
            <a:endParaRPr lang="en-MY" sz="3200" dirty="0"/>
          </a:p>
        </p:txBody>
      </p:sp>
      <p:sp>
        <p:nvSpPr>
          <p:cNvPr id="3" name="Content Placeholder 2"/>
          <p:cNvSpPr>
            <a:spLocks noGrp="1"/>
          </p:cNvSpPr>
          <p:nvPr>
            <p:ph idx="1"/>
          </p:nvPr>
        </p:nvSpPr>
        <p:spPr>
          <a:xfrm>
            <a:off x="457199" y="804510"/>
            <a:ext cx="10515600" cy="467833"/>
          </a:xfrm>
        </p:spPr>
        <p:txBody>
          <a:bodyPr>
            <a:noAutofit/>
          </a:bodyPr>
          <a:lstStyle/>
          <a:p>
            <a:pPr marL="0" indent="0">
              <a:buNone/>
            </a:pPr>
            <a:r>
              <a:rPr lang="ms-MY" sz="1800" b="1" dirty="0"/>
              <a:t>Lampiran 3.1</a:t>
            </a:r>
            <a:r>
              <a:rPr lang="ms-MY" sz="1800" dirty="0"/>
              <a:t> perincian jenis perubahan maklumat dan tindakan yang perlu diambil</a:t>
            </a:r>
            <a:br>
              <a:rPr lang="ms-MY" sz="1800" dirty="0"/>
            </a:br>
            <a:endParaRPr lang="en-MY" sz="1800" dirty="0"/>
          </a:p>
        </p:txBody>
      </p:sp>
      <p:graphicFrame>
        <p:nvGraphicFramePr>
          <p:cNvPr id="4" name="Content Placeholder 3">
            <a:extLst>
              <a:ext uri="{FF2B5EF4-FFF2-40B4-BE49-F238E27FC236}">
                <a16:creationId xmlns:a16="http://schemas.microsoft.com/office/drawing/2014/main" id="{1DEA9E1A-5622-4377-999E-C36C8789918C}"/>
              </a:ext>
            </a:extLst>
          </p:cNvPr>
          <p:cNvGraphicFramePr>
            <a:graphicFrameLocks/>
          </p:cNvGraphicFramePr>
          <p:nvPr>
            <p:extLst>
              <p:ext uri="{D42A27DB-BD31-4B8C-83A1-F6EECF244321}">
                <p14:modId xmlns:p14="http://schemas.microsoft.com/office/powerpoint/2010/main" val="2737260040"/>
              </p:ext>
            </p:extLst>
          </p:nvPr>
        </p:nvGraphicFramePr>
        <p:xfrm>
          <a:off x="457199" y="1303482"/>
          <a:ext cx="11175784" cy="5475208"/>
        </p:xfrm>
        <a:graphic>
          <a:graphicData uri="http://schemas.openxmlformats.org/drawingml/2006/table">
            <a:tbl>
              <a:tblPr firstRow="1" firstCol="1" bandRow="1">
                <a:tableStyleId>{5DA37D80-6434-44D0-A028-1B22A696006F}</a:tableStyleId>
              </a:tblPr>
              <a:tblGrid>
                <a:gridCol w="5390877">
                  <a:extLst>
                    <a:ext uri="{9D8B030D-6E8A-4147-A177-3AD203B41FA5}">
                      <a16:colId xmlns:a16="http://schemas.microsoft.com/office/drawing/2014/main" val="2430015080"/>
                    </a:ext>
                  </a:extLst>
                </a:gridCol>
                <a:gridCol w="2747539">
                  <a:extLst>
                    <a:ext uri="{9D8B030D-6E8A-4147-A177-3AD203B41FA5}">
                      <a16:colId xmlns:a16="http://schemas.microsoft.com/office/drawing/2014/main" val="2143850215"/>
                    </a:ext>
                  </a:extLst>
                </a:gridCol>
                <a:gridCol w="3037368">
                  <a:extLst>
                    <a:ext uri="{9D8B030D-6E8A-4147-A177-3AD203B41FA5}">
                      <a16:colId xmlns:a16="http://schemas.microsoft.com/office/drawing/2014/main" val="1070427247"/>
                    </a:ext>
                  </a:extLst>
                </a:gridCol>
              </a:tblGrid>
              <a:tr h="224238">
                <a:tc>
                  <a:txBody>
                    <a:bodyPr/>
                    <a:lstStyle/>
                    <a:p>
                      <a:pPr algn="ctr">
                        <a:lnSpc>
                          <a:spcPct val="107000"/>
                        </a:lnSpc>
                        <a:spcAft>
                          <a:spcPts val="0"/>
                        </a:spcAft>
                      </a:pPr>
                      <a:r>
                        <a:rPr lang="ms-MY" sz="1400" dirty="0">
                          <a:effectLst/>
                        </a:rPr>
                        <a:t>PERUBAHAN</a:t>
                      </a:r>
                      <a:endParaRPr lang="en-MY" sz="1400" dirty="0">
                        <a:effectLst/>
                        <a:latin typeface="Calibri" panose="020F0502020204030204" pitchFamily="34" charset="0"/>
                        <a:ea typeface="Calibri" panose="020F0502020204030204" pitchFamily="34" charset="0"/>
                        <a:cs typeface="Arial" panose="020B0604020202020204" pitchFamily="34" charset="0"/>
                      </a:endParaRPr>
                    </a:p>
                  </a:txBody>
                  <a:tcPr marL="61274" marR="61274" marT="0" marB="0" anchor="ctr"/>
                </a:tc>
                <a:tc>
                  <a:txBody>
                    <a:bodyPr/>
                    <a:lstStyle/>
                    <a:p>
                      <a:pPr algn="ctr">
                        <a:lnSpc>
                          <a:spcPct val="107000"/>
                        </a:lnSpc>
                        <a:spcAft>
                          <a:spcPts val="0"/>
                        </a:spcAft>
                      </a:pPr>
                      <a:r>
                        <a:rPr lang="ms-MY" sz="1400" dirty="0">
                          <a:effectLst/>
                        </a:rPr>
                        <a:t>UA BUKAN BERSTATUS SWA</a:t>
                      </a:r>
                      <a:endParaRPr lang="en-MY" sz="1400" dirty="0">
                        <a:effectLst/>
                        <a:latin typeface="Calibri" panose="020F0502020204030204" pitchFamily="34" charset="0"/>
                        <a:ea typeface="Calibri" panose="020F0502020204030204" pitchFamily="34" charset="0"/>
                        <a:cs typeface="Arial" panose="020B0604020202020204" pitchFamily="34" charset="0"/>
                      </a:endParaRPr>
                    </a:p>
                  </a:txBody>
                  <a:tcPr marL="61274" marR="61274" marT="0" marB="0" anchor="ctr"/>
                </a:tc>
                <a:tc>
                  <a:txBody>
                    <a:bodyPr/>
                    <a:lstStyle/>
                    <a:p>
                      <a:pPr algn="ctr">
                        <a:lnSpc>
                          <a:spcPct val="107000"/>
                        </a:lnSpc>
                        <a:spcAft>
                          <a:spcPts val="0"/>
                        </a:spcAft>
                      </a:pPr>
                      <a:r>
                        <a:rPr lang="ms-MY" sz="1400" dirty="0">
                          <a:effectLst/>
                        </a:rPr>
                        <a:t>UA BERSTATUS SWA</a:t>
                      </a:r>
                      <a:endParaRPr lang="en-MY" sz="1400" dirty="0">
                        <a:effectLst/>
                        <a:latin typeface="Calibri" panose="020F0502020204030204" pitchFamily="34" charset="0"/>
                        <a:ea typeface="Calibri" panose="020F0502020204030204" pitchFamily="34" charset="0"/>
                        <a:cs typeface="Arial" panose="020B0604020202020204" pitchFamily="34" charset="0"/>
                      </a:endParaRPr>
                    </a:p>
                  </a:txBody>
                  <a:tcPr marL="61274" marR="61274" marT="0" marB="0" anchor="ctr"/>
                </a:tc>
                <a:extLst>
                  <a:ext uri="{0D108BD9-81ED-4DB2-BD59-A6C34878D82A}">
                    <a16:rowId xmlns:a16="http://schemas.microsoft.com/office/drawing/2014/main" val="3379656294"/>
                  </a:ext>
                </a:extLst>
              </a:tr>
              <a:tr h="626475">
                <a:tc gridSpan="3">
                  <a:txBody>
                    <a:bodyPr/>
                    <a:lstStyle/>
                    <a:p>
                      <a:pPr algn="just">
                        <a:lnSpc>
                          <a:spcPct val="107000"/>
                        </a:lnSpc>
                        <a:spcAft>
                          <a:spcPts val="0"/>
                        </a:spcAft>
                      </a:pPr>
                      <a:r>
                        <a:rPr lang="ms-MY" sz="1400" dirty="0">
                          <a:effectLst/>
                        </a:rPr>
                        <a:t>ii. Perubahan bersifat STRUKTURAL pada rekabentuk program (kurikulum) yang tidak membawa kepada pertukaran bidang pengajian lain (tidak membawa kepada penukaran NEC). Peratusan perubahan kurikulum yang diambil kira adalah secara KUMULATIF berdasarkan kurikulum asal seperti yang diluluskan</a:t>
                      </a:r>
                      <a:endParaRPr lang="en-MY" sz="1400" dirty="0">
                        <a:effectLst/>
                        <a:latin typeface="Calibri" panose="020F0502020204030204" pitchFamily="34" charset="0"/>
                        <a:ea typeface="Calibri" panose="020F0502020204030204" pitchFamily="34" charset="0"/>
                        <a:cs typeface="Arial" panose="020B0604020202020204" pitchFamily="34" charset="0"/>
                      </a:endParaRPr>
                    </a:p>
                  </a:txBody>
                  <a:tcPr marL="61274" marR="61274" marT="0" marB="0" anchor="ctr"/>
                </a:tc>
                <a:tc hMerge="1">
                  <a:txBody>
                    <a:bodyPr/>
                    <a:lstStyle/>
                    <a:p>
                      <a:endParaRPr lang="en-US"/>
                    </a:p>
                  </a:txBody>
                  <a:tcPr/>
                </a:tc>
                <a:tc hMerge="1">
                  <a:txBody>
                    <a:bodyPr/>
                    <a:lstStyle/>
                    <a:p>
                      <a:pPr algn="just">
                        <a:lnSpc>
                          <a:spcPct val="107000"/>
                        </a:lnSpc>
                        <a:spcAft>
                          <a:spcPts val="0"/>
                        </a:spcAft>
                      </a:pPr>
                      <a:endParaRPr lang="en-MY" sz="1400" dirty="0">
                        <a:effectLst/>
                        <a:latin typeface="Calibri" panose="020F0502020204030204" pitchFamily="34" charset="0"/>
                        <a:ea typeface="Calibri" panose="020F0502020204030204" pitchFamily="34" charset="0"/>
                        <a:cs typeface="Arial" panose="020B0604020202020204" pitchFamily="34" charset="0"/>
                      </a:endParaRPr>
                    </a:p>
                  </a:txBody>
                  <a:tcPr marL="61274" marR="61274" marT="0" marB="0" anchor="ctr"/>
                </a:tc>
                <a:extLst>
                  <a:ext uri="{0D108BD9-81ED-4DB2-BD59-A6C34878D82A}">
                    <a16:rowId xmlns:a16="http://schemas.microsoft.com/office/drawing/2014/main" val="1992787996"/>
                  </a:ext>
                </a:extLst>
              </a:tr>
              <a:tr h="4562077">
                <a:tc>
                  <a:txBody>
                    <a:bodyPr/>
                    <a:lstStyle/>
                    <a:p>
                      <a:pPr marL="342900" lvl="0" indent="-342900" algn="just">
                        <a:lnSpc>
                          <a:spcPct val="115000"/>
                        </a:lnSpc>
                        <a:spcAft>
                          <a:spcPts val="0"/>
                        </a:spcAft>
                        <a:buFont typeface="+mj-lt"/>
                        <a:buAutoNum type="alphaLcParenR"/>
                      </a:pPr>
                      <a:r>
                        <a:rPr lang="ms-MY" sz="1600" b="0" dirty="0">
                          <a:effectLst/>
                        </a:rPr>
                        <a:t>Penamaan program disebabkan pindaan pada Body of Knowledge (BoK) atau mengikut trend penamaan semasa.</a:t>
                      </a:r>
                      <a:endParaRPr lang="en-MY" sz="1600" b="0" dirty="0">
                        <a:effectLst/>
                      </a:endParaRPr>
                    </a:p>
                    <a:p>
                      <a:pPr marL="342900" lvl="0" indent="-342900" algn="just">
                        <a:lnSpc>
                          <a:spcPct val="115000"/>
                        </a:lnSpc>
                        <a:spcAft>
                          <a:spcPts val="0"/>
                        </a:spcAft>
                        <a:buFont typeface="+mj-lt"/>
                        <a:buAutoNum type="alphaLcParenR"/>
                      </a:pPr>
                      <a:endParaRPr lang="en-MY" sz="1600" b="0" dirty="0">
                        <a:effectLst/>
                      </a:endParaRPr>
                    </a:p>
                    <a:p>
                      <a:pPr marL="342900" marR="0" lvl="0" indent="-342900" algn="just" defTabSz="914400" rtl="0" eaLnBrk="1" fontAlgn="auto" latinLnBrk="0" hangingPunct="1">
                        <a:lnSpc>
                          <a:spcPct val="115000"/>
                        </a:lnSpc>
                        <a:spcBef>
                          <a:spcPts val="0"/>
                        </a:spcBef>
                        <a:spcAft>
                          <a:spcPts val="0"/>
                        </a:spcAft>
                        <a:buClrTx/>
                        <a:buSzTx/>
                        <a:buFont typeface="+mj-lt"/>
                        <a:buAutoNum type="alphaLcParenR"/>
                        <a:tabLst/>
                        <a:defRPr/>
                      </a:pPr>
                      <a:r>
                        <a:rPr lang="ms-MY" sz="1600" b="0" dirty="0">
                          <a:effectLst/>
                        </a:rPr>
                        <a:t>Perubahan/Penambahan kepada kaedah Work-Based Leaming (WBL).  </a:t>
                      </a:r>
                      <a:r>
                        <a:rPr lang="ms-MY" sz="1600" b="0" dirty="0"/>
                        <a:t>(Contoh: Kaedah WBL yang dibangunkan berdasarkan Garis Panduan Amalan Baik: Pembelajaran Berasaskan Kerja (GGP:WBL) atau Garis Panduan Pelaksanaan Mod Pengajian 2u2i)</a:t>
                      </a:r>
                      <a:endParaRPr lang="en-MY" sz="1600" b="0" dirty="0">
                        <a:effectLst/>
                      </a:endParaRPr>
                    </a:p>
                    <a:p>
                      <a:pPr marL="342900" lvl="0" indent="-342900" algn="just">
                        <a:lnSpc>
                          <a:spcPct val="115000"/>
                        </a:lnSpc>
                        <a:spcAft>
                          <a:spcPts val="0"/>
                        </a:spcAft>
                        <a:buFont typeface="+mj-lt"/>
                        <a:buAutoNum type="alphaLcParenR"/>
                      </a:pPr>
                      <a:endParaRPr lang="en-MY" sz="1600" b="0" dirty="0">
                        <a:effectLst/>
                      </a:endParaRPr>
                    </a:p>
                    <a:p>
                      <a:pPr marL="342900" marR="0" lvl="0" indent="-342900" algn="just" defTabSz="914400" rtl="0" eaLnBrk="1" fontAlgn="auto" latinLnBrk="0" hangingPunct="1">
                        <a:lnSpc>
                          <a:spcPct val="115000"/>
                        </a:lnSpc>
                        <a:spcBef>
                          <a:spcPts val="0"/>
                        </a:spcBef>
                        <a:spcAft>
                          <a:spcPts val="0"/>
                        </a:spcAft>
                        <a:buClrTx/>
                        <a:buSzTx/>
                        <a:buFont typeface="+mj-lt"/>
                        <a:buAutoNum type="alphaLcParenR"/>
                        <a:tabLst/>
                        <a:defRPr/>
                      </a:pPr>
                      <a:r>
                        <a:rPr lang="ms-MY" sz="1600" b="0" dirty="0">
                          <a:effectLst/>
                        </a:rPr>
                        <a:t>Struktur program. (Contoh: Major, minor atau pengkhususan)</a:t>
                      </a:r>
                      <a:endParaRPr lang="en-MY" sz="1600" b="0" dirty="0">
                        <a:effectLst/>
                      </a:endParaRPr>
                    </a:p>
                    <a:p>
                      <a:pPr marL="342900" marR="0" lvl="0" indent="-342900" algn="just" defTabSz="914400" rtl="0" eaLnBrk="1" fontAlgn="auto" latinLnBrk="0" hangingPunct="1">
                        <a:lnSpc>
                          <a:spcPct val="115000"/>
                        </a:lnSpc>
                        <a:spcBef>
                          <a:spcPts val="0"/>
                        </a:spcBef>
                        <a:spcAft>
                          <a:spcPts val="0"/>
                        </a:spcAft>
                        <a:buClrTx/>
                        <a:buSzTx/>
                        <a:buFont typeface="+mj-lt"/>
                        <a:buAutoNum type="alphaLcParenR"/>
                        <a:tabLst/>
                        <a:defRPr/>
                      </a:pPr>
                      <a:endParaRPr lang="en-MY" sz="1600" b="0" dirty="0">
                        <a:effectLst/>
                      </a:endParaRPr>
                    </a:p>
                    <a:p>
                      <a:pPr marL="342900" marR="0" lvl="0" indent="-342900" algn="just" defTabSz="914400" rtl="0" eaLnBrk="1" fontAlgn="auto" latinLnBrk="0" hangingPunct="1">
                        <a:lnSpc>
                          <a:spcPct val="115000"/>
                        </a:lnSpc>
                        <a:spcBef>
                          <a:spcPts val="0"/>
                        </a:spcBef>
                        <a:spcAft>
                          <a:spcPts val="0"/>
                        </a:spcAft>
                        <a:buClrTx/>
                        <a:buSzTx/>
                        <a:buFont typeface="+mj-lt"/>
                        <a:buAutoNum type="alphaLcParenR"/>
                        <a:tabLst/>
                        <a:defRPr/>
                      </a:pPr>
                      <a:r>
                        <a:rPr lang="ms-MY" sz="1600" b="0" dirty="0">
                          <a:effectLst/>
                        </a:rPr>
                        <a:t>Perubahan pada Objektif Pendidikan Program (Programme Educational Objectives, PEO) atau Hasil Pembelajaran Program (Programme Learning Outcomes, PLO).</a:t>
                      </a:r>
                      <a:endParaRPr lang="en-MY" sz="1600" b="0" dirty="0">
                        <a:effectLst/>
                      </a:endParaRPr>
                    </a:p>
                  </a:txBody>
                  <a:tcPr marL="61274" marR="61274" marT="0" marB="0"/>
                </a:tc>
                <a:tc>
                  <a:txBody>
                    <a:bodyPr/>
                    <a:lstStyle/>
                    <a:p>
                      <a:pPr indent="2540" algn="just">
                        <a:lnSpc>
                          <a:spcPct val="104000"/>
                        </a:lnSpc>
                        <a:spcBef>
                          <a:spcPts val="10"/>
                        </a:spcBef>
                        <a:spcAft>
                          <a:spcPts val="0"/>
                        </a:spcAft>
                      </a:pPr>
                      <a:r>
                        <a:rPr lang="ms-MY" sz="1400" dirty="0">
                          <a:effectLst/>
                        </a:rPr>
                        <a:t>Memaklumkan kepada</a:t>
                      </a:r>
                      <a:r>
                        <a:rPr lang="ms-MY" sz="1400" spc="215" dirty="0">
                          <a:effectLst/>
                        </a:rPr>
                        <a:t> </a:t>
                      </a:r>
                      <a:r>
                        <a:rPr lang="ms-MY" sz="1400" dirty="0">
                          <a:effectLst/>
                        </a:rPr>
                        <a:t>MQA secara</a:t>
                      </a:r>
                      <a:r>
                        <a:rPr lang="ms-MY" sz="1400" spc="210" dirty="0">
                          <a:effectLst/>
                        </a:rPr>
                        <a:t> </a:t>
                      </a:r>
                      <a:r>
                        <a:rPr lang="ms-MY" sz="1400" dirty="0">
                          <a:effectLst/>
                        </a:rPr>
                        <a:t>bertulis dengan disertakan bersama maklumat perubahan</a:t>
                      </a:r>
                      <a:r>
                        <a:rPr lang="ms-MY" sz="1400" spc="260" dirty="0">
                          <a:effectLst/>
                        </a:rPr>
                        <a:t> </a:t>
                      </a:r>
                      <a:r>
                        <a:rPr lang="ms-MY" sz="1400" dirty="0">
                          <a:effectLst/>
                        </a:rPr>
                        <a:t>untuk proses</a:t>
                      </a:r>
                      <a:r>
                        <a:rPr lang="ms-MY" sz="1400" spc="290" dirty="0">
                          <a:effectLst/>
                        </a:rPr>
                        <a:t> </a:t>
                      </a:r>
                      <a:r>
                        <a:rPr lang="ms-MY" sz="1400" dirty="0">
                          <a:effectLst/>
                        </a:rPr>
                        <a:t>penilaian semula.</a:t>
                      </a:r>
                      <a:r>
                        <a:rPr lang="ms-MY" sz="1400" spc="190" dirty="0">
                          <a:effectLst/>
                        </a:rPr>
                        <a:t> </a:t>
                      </a:r>
                      <a:r>
                        <a:rPr lang="ms-MY" sz="1400" dirty="0">
                          <a:effectLst/>
                        </a:rPr>
                        <a:t>Caj penilaian</a:t>
                      </a:r>
                      <a:r>
                        <a:rPr lang="ms-MY" sz="1400" spc="220" dirty="0">
                          <a:effectLst/>
                        </a:rPr>
                        <a:t> </a:t>
                      </a:r>
                      <a:r>
                        <a:rPr lang="ms-MY" sz="1400" dirty="0">
                          <a:effectLst/>
                        </a:rPr>
                        <a:t>akan dikenakan berdasarkan keperluan.</a:t>
                      </a:r>
                      <a:endParaRPr lang="en-MY" sz="1400" dirty="0">
                        <a:effectLst/>
                      </a:endParaRPr>
                    </a:p>
                    <a:p>
                      <a:pPr>
                        <a:lnSpc>
                          <a:spcPct val="107000"/>
                        </a:lnSpc>
                        <a:spcAft>
                          <a:spcPts val="0"/>
                        </a:spcAft>
                      </a:pPr>
                      <a:r>
                        <a:rPr lang="ms-MY" sz="1400" dirty="0">
                          <a:effectLst/>
                        </a:rPr>
                        <a:t> </a:t>
                      </a:r>
                      <a:endParaRPr lang="en-MY" sz="1400" dirty="0">
                        <a:effectLst/>
                      </a:endParaRPr>
                    </a:p>
                    <a:p>
                      <a:pPr algn="just">
                        <a:lnSpc>
                          <a:spcPct val="107000"/>
                        </a:lnSpc>
                        <a:spcAft>
                          <a:spcPts val="0"/>
                        </a:spcAft>
                      </a:pPr>
                      <a:r>
                        <a:rPr lang="ms-MY" sz="1400" dirty="0">
                          <a:effectLst/>
                        </a:rPr>
                        <a:t>Memohon kelulusan KPM (PT) dengan mengemukakan KC Semakan Kurikulum seperti di Lampiran 3.2.</a:t>
                      </a:r>
                      <a:endParaRPr lang="en-MY" sz="1400" dirty="0">
                        <a:effectLst/>
                      </a:endParaRPr>
                    </a:p>
                    <a:p>
                      <a:pPr indent="2540">
                        <a:lnSpc>
                          <a:spcPct val="104000"/>
                        </a:lnSpc>
                        <a:spcBef>
                          <a:spcPts val="10"/>
                        </a:spcBef>
                        <a:spcAft>
                          <a:spcPts val="0"/>
                        </a:spcAft>
                      </a:pPr>
                      <a:r>
                        <a:rPr lang="ms-MY" sz="1400" dirty="0">
                          <a:effectLst/>
                        </a:rPr>
                        <a:t> </a:t>
                      </a:r>
                      <a:endParaRPr lang="en-MY" sz="1400" dirty="0">
                        <a:effectLst/>
                      </a:endParaRPr>
                    </a:p>
                    <a:p>
                      <a:pPr algn="just">
                        <a:lnSpc>
                          <a:spcPct val="107000"/>
                        </a:lnSpc>
                        <a:spcAft>
                          <a:spcPts val="0"/>
                        </a:spcAft>
                      </a:pPr>
                      <a:r>
                        <a:rPr lang="ms-MY" sz="1400" dirty="0">
                          <a:solidFill>
                            <a:srgbClr val="FF0000"/>
                          </a:solidFill>
                          <a:effectLst/>
                        </a:rPr>
                        <a:t>Sekiranya perubahan memerlukan pindaan</a:t>
                      </a:r>
                      <a:r>
                        <a:rPr lang="ms-MY" sz="1400" spc="205" dirty="0">
                          <a:solidFill>
                            <a:srgbClr val="FF0000"/>
                          </a:solidFill>
                          <a:effectLst/>
                        </a:rPr>
                        <a:t> </a:t>
                      </a:r>
                      <a:r>
                        <a:rPr lang="ms-MY" sz="1400" dirty="0">
                          <a:solidFill>
                            <a:srgbClr val="FF0000"/>
                          </a:solidFill>
                          <a:effectLst/>
                        </a:rPr>
                        <a:t>pada MQR,</a:t>
                      </a:r>
                      <a:r>
                        <a:rPr lang="ms-MY" sz="1400" spc="145" dirty="0">
                          <a:solidFill>
                            <a:srgbClr val="FF0000"/>
                          </a:solidFill>
                          <a:effectLst/>
                        </a:rPr>
                        <a:t> </a:t>
                      </a:r>
                      <a:r>
                        <a:rPr lang="ms-MY" sz="1400" dirty="0">
                          <a:solidFill>
                            <a:srgbClr val="FF0000"/>
                          </a:solidFill>
                          <a:effectLst/>
                        </a:rPr>
                        <a:t>PPT</a:t>
                      </a:r>
                      <a:r>
                        <a:rPr lang="ms-MY" sz="1400" spc="80" dirty="0">
                          <a:solidFill>
                            <a:srgbClr val="FF0000"/>
                          </a:solidFill>
                          <a:effectLst/>
                        </a:rPr>
                        <a:t> </a:t>
                      </a:r>
                      <a:r>
                        <a:rPr lang="ms-MY" sz="1400" dirty="0">
                          <a:solidFill>
                            <a:srgbClr val="FF0000"/>
                          </a:solidFill>
                          <a:effectLst/>
                        </a:rPr>
                        <a:t>perlu memaklumkan kepada</a:t>
                      </a:r>
                      <a:r>
                        <a:rPr lang="ms-MY" sz="1400" spc="190" dirty="0">
                          <a:solidFill>
                            <a:srgbClr val="FF0000"/>
                          </a:solidFill>
                          <a:effectLst/>
                        </a:rPr>
                        <a:t> </a:t>
                      </a:r>
                      <a:r>
                        <a:rPr lang="ms-MY" sz="1400" dirty="0">
                          <a:solidFill>
                            <a:srgbClr val="FF0000"/>
                          </a:solidFill>
                          <a:effectLst/>
                        </a:rPr>
                        <a:t>MQA secara</a:t>
                      </a:r>
                      <a:r>
                        <a:rPr lang="ms-MY" sz="1400" spc="170" dirty="0">
                          <a:solidFill>
                            <a:srgbClr val="FF0000"/>
                          </a:solidFill>
                          <a:effectLst/>
                        </a:rPr>
                        <a:t> </a:t>
                      </a:r>
                      <a:r>
                        <a:rPr lang="ms-MY" sz="1400" dirty="0">
                          <a:solidFill>
                            <a:srgbClr val="FF0000"/>
                          </a:solidFill>
                          <a:effectLst/>
                        </a:rPr>
                        <a:t>bertulis dengan disertakan</a:t>
                      </a:r>
                      <a:r>
                        <a:rPr lang="ms-MY" sz="1400" spc="205" dirty="0">
                          <a:solidFill>
                            <a:srgbClr val="FF0000"/>
                          </a:solidFill>
                          <a:effectLst/>
                        </a:rPr>
                        <a:t> </a:t>
                      </a:r>
                      <a:r>
                        <a:rPr lang="ms-MY" sz="1400" dirty="0">
                          <a:solidFill>
                            <a:srgbClr val="FF0000"/>
                          </a:solidFill>
                          <a:effectLst/>
                        </a:rPr>
                        <a:t>surat kelulusan  perubahan/pindaan</a:t>
                      </a:r>
                      <a:r>
                        <a:rPr lang="ms-MY" sz="1400" spc="120" dirty="0">
                          <a:solidFill>
                            <a:srgbClr val="FF0000"/>
                          </a:solidFill>
                          <a:effectLst/>
                        </a:rPr>
                        <a:t> </a:t>
                      </a:r>
                      <a:r>
                        <a:rPr lang="ms-MY" sz="1400" dirty="0">
                          <a:solidFill>
                            <a:srgbClr val="FF0000"/>
                          </a:solidFill>
                          <a:effectLst/>
                        </a:rPr>
                        <a:t>maklumat daripada</a:t>
                      </a:r>
                      <a:r>
                        <a:rPr lang="ms-MY" sz="1400" spc="230" dirty="0">
                          <a:solidFill>
                            <a:srgbClr val="FF0000"/>
                          </a:solidFill>
                          <a:effectLst/>
                        </a:rPr>
                        <a:t> </a:t>
                      </a:r>
                      <a:r>
                        <a:rPr lang="ms-MY" sz="1400" dirty="0">
                          <a:solidFill>
                            <a:srgbClr val="FF0000"/>
                          </a:solidFill>
                          <a:effectLst/>
                        </a:rPr>
                        <a:t>KPM (PT) bersama maklumat perubahan.</a:t>
                      </a:r>
                      <a:endParaRPr lang="en-MY" sz="14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0"/>
                        </a:spcAft>
                      </a:pPr>
                      <a:endParaRPr lang="en-MY" sz="1400" dirty="0">
                        <a:effectLst/>
                      </a:endParaRPr>
                    </a:p>
                  </a:txBody>
                  <a:tcPr marL="61274" marR="61274" marT="0" marB="0"/>
                </a:tc>
                <a:tc>
                  <a:txBody>
                    <a:bodyPr/>
                    <a:lstStyle/>
                    <a:p>
                      <a:r>
                        <a:rPr lang="ms-MY" sz="1600" kern="1200" dirty="0">
                          <a:solidFill>
                            <a:schemeClr val="tx1"/>
                          </a:solidFill>
                          <a:effectLst/>
                          <a:latin typeface="+mn-lt"/>
                          <a:ea typeface="+mn-ea"/>
                          <a:cs typeface="+mn-cs"/>
                        </a:rPr>
                        <a:t>Memohon kelulusan KPM (PT) dengan mengemukakan KC Semakan Kurikulum seperti di </a:t>
                      </a:r>
                      <a:r>
                        <a:rPr lang="ms-MY" sz="1600" b="1" kern="1200" dirty="0">
                          <a:solidFill>
                            <a:schemeClr val="tx1"/>
                          </a:solidFill>
                          <a:effectLst/>
                          <a:latin typeface="+mn-lt"/>
                          <a:ea typeface="+mn-ea"/>
                          <a:cs typeface="+mn-cs"/>
                        </a:rPr>
                        <a:t>Lampiran 3.2.</a:t>
                      </a:r>
                      <a:endParaRPr lang="en-US" sz="1600" kern="1200" dirty="0">
                        <a:solidFill>
                          <a:schemeClr val="tx1"/>
                        </a:solidFill>
                        <a:effectLst/>
                        <a:latin typeface="+mn-lt"/>
                        <a:ea typeface="+mn-ea"/>
                        <a:cs typeface="+mn-cs"/>
                      </a:endParaRPr>
                    </a:p>
                    <a:p>
                      <a:r>
                        <a:rPr lang="ms-MY" sz="1600" kern="1200" dirty="0">
                          <a:solidFill>
                            <a:schemeClr val="tx1"/>
                          </a:solidFill>
                          <a:effectLst/>
                          <a:latin typeface="+mn-lt"/>
                          <a:ea typeface="+mn-ea"/>
                          <a:cs typeface="+mn-cs"/>
                        </a:rPr>
                        <a:t> </a:t>
                      </a:r>
                      <a:endParaRPr lang="en-US" sz="1600" kern="1200" dirty="0">
                        <a:solidFill>
                          <a:schemeClr val="tx1"/>
                        </a:solidFill>
                        <a:effectLst/>
                        <a:latin typeface="+mn-lt"/>
                        <a:ea typeface="+mn-ea"/>
                        <a:cs typeface="+mn-cs"/>
                      </a:endParaRPr>
                    </a:p>
                    <a:p>
                      <a:r>
                        <a:rPr lang="ms-MY" sz="1600" kern="1200" dirty="0">
                          <a:solidFill>
                            <a:srgbClr val="FF0000"/>
                          </a:solidFill>
                          <a:effectLst/>
                          <a:latin typeface="+mn-lt"/>
                          <a:ea typeface="+mn-ea"/>
                          <a:cs typeface="+mn-cs"/>
                        </a:rPr>
                        <a:t>Sekiranya perubahan memerlukan pindaan pada MQR, PPT perlu memaklumkan kepada MQA secara bertulis dengan disertakan surat kelulusan perubahan/pindaan maklumat daripada KPM (PT) bersama maklumat perubahan</a:t>
                      </a:r>
                      <a:r>
                        <a:rPr lang="ms-MY" sz="1800" kern="1200" dirty="0">
                          <a:solidFill>
                            <a:srgbClr val="FF0000"/>
                          </a:solidFill>
                          <a:effectLst/>
                          <a:latin typeface="+mn-lt"/>
                          <a:ea typeface="+mn-ea"/>
                          <a:cs typeface="+mn-cs"/>
                        </a:rPr>
                        <a:t>.</a:t>
                      </a:r>
                      <a:endParaRPr lang="en-US" dirty="0">
                        <a:solidFill>
                          <a:srgbClr val="FF0000"/>
                        </a:solidFill>
                      </a:endParaRPr>
                    </a:p>
                  </a:txBody>
                  <a:tcPr marL="61274" marR="61274" marT="0" marB="0"/>
                </a:tc>
                <a:extLst>
                  <a:ext uri="{0D108BD9-81ED-4DB2-BD59-A6C34878D82A}">
                    <a16:rowId xmlns:a16="http://schemas.microsoft.com/office/drawing/2014/main" val="305509116"/>
                  </a:ext>
                </a:extLst>
              </a:tr>
            </a:tbl>
          </a:graphicData>
        </a:graphic>
      </p:graphicFrame>
      <p:sp>
        <p:nvSpPr>
          <p:cNvPr id="6" name="Rectangle 5">
            <a:extLst>
              <a:ext uri="{FF2B5EF4-FFF2-40B4-BE49-F238E27FC236}">
                <a16:creationId xmlns:a16="http://schemas.microsoft.com/office/drawing/2014/main" id="{5E5182B4-50AB-4BC4-AC71-B2F29C5C3263}"/>
              </a:ext>
            </a:extLst>
          </p:cNvPr>
          <p:cNvSpPr/>
          <p:nvPr/>
        </p:nvSpPr>
        <p:spPr>
          <a:xfrm>
            <a:off x="3048000" y="2755098"/>
            <a:ext cx="6096000" cy="392159"/>
          </a:xfrm>
          <a:prstGeom prst="rect">
            <a:avLst/>
          </a:prstGeom>
        </p:spPr>
        <p:txBody>
          <a:bodyPr>
            <a:spAutoFit/>
          </a:bodyPr>
          <a:lstStyle/>
          <a:p>
            <a:pPr marL="214630" algn="just">
              <a:lnSpc>
                <a:spcPct val="115000"/>
              </a:lnSpc>
              <a:spcAft>
                <a:spcPts val="0"/>
              </a:spcAft>
            </a:pPr>
            <a:endParaRPr lang="en-MY" dirty="0"/>
          </a:p>
        </p:txBody>
      </p:sp>
    </p:spTree>
    <p:extLst>
      <p:ext uri="{BB962C8B-B14F-4D97-AF65-F5344CB8AC3E}">
        <p14:creationId xmlns:p14="http://schemas.microsoft.com/office/powerpoint/2010/main" val="6149069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531" y="141729"/>
            <a:ext cx="11344938" cy="1325563"/>
          </a:xfrm>
        </p:spPr>
        <p:txBody>
          <a:bodyPr>
            <a:noAutofit/>
          </a:bodyPr>
          <a:lstStyle/>
          <a:p>
            <a:r>
              <a:rPr lang="ms-MY" sz="3200" b="1" cap="all" dirty="0"/>
              <a:t>3.4.1 Kategori Perubahan Maklumat dan Tindakan UA (samb.)</a:t>
            </a:r>
            <a:r>
              <a:rPr lang="en-MY" sz="3200" b="1" cap="all" dirty="0"/>
              <a:t/>
            </a:r>
            <a:br>
              <a:rPr lang="en-MY" sz="3200" b="1" cap="all" dirty="0"/>
            </a:br>
            <a:endParaRPr lang="en-MY" sz="3200" dirty="0"/>
          </a:p>
        </p:txBody>
      </p:sp>
      <p:sp>
        <p:nvSpPr>
          <p:cNvPr id="3" name="Content Placeholder 2"/>
          <p:cNvSpPr>
            <a:spLocks noGrp="1"/>
          </p:cNvSpPr>
          <p:nvPr>
            <p:ph idx="1"/>
          </p:nvPr>
        </p:nvSpPr>
        <p:spPr>
          <a:xfrm>
            <a:off x="457199" y="804510"/>
            <a:ext cx="10515600" cy="467833"/>
          </a:xfrm>
        </p:spPr>
        <p:txBody>
          <a:bodyPr>
            <a:noAutofit/>
          </a:bodyPr>
          <a:lstStyle/>
          <a:p>
            <a:pPr marL="0" indent="0">
              <a:buNone/>
            </a:pPr>
            <a:r>
              <a:rPr lang="ms-MY" sz="1800" b="1" dirty="0"/>
              <a:t>Lampiran 3.1</a:t>
            </a:r>
            <a:r>
              <a:rPr lang="ms-MY" sz="1800" dirty="0"/>
              <a:t> perincian jenis perubahan maklumat dan tindakan yang perlu diambil</a:t>
            </a:r>
            <a:br>
              <a:rPr lang="ms-MY" sz="1800" dirty="0"/>
            </a:br>
            <a:endParaRPr lang="en-MY" sz="1800" dirty="0"/>
          </a:p>
        </p:txBody>
      </p:sp>
      <p:graphicFrame>
        <p:nvGraphicFramePr>
          <p:cNvPr id="4" name="Content Placeholder 3">
            <a:extLst>
              <a:ext uri="{FF2B5EF4-FFF2-40B4-BE49-F238E27FC236}">
                <a16:creationId xmlns:a16="http://schemas.microsoft.com/office/drawing/2014/main" id="{1DEA9E1A-5622-4377-999E-C36C8789918C}"/>
              </a:ext>
            </a:extLst>
          </p:cNvPr>
          <p:cNvGraphicFramePr>
            <a:graphicFrameLocks/>
          </p:cNvGraphicFramePr>
          <p:nvPr>
            <p:extLst>
              <p:ext uri="{D42A27DB-BD31-4B8C-83A1-F6EECF244321}">
                <p14:modId xmlns:p14="http://schemas.microsoft.com/office/powerpoint/2010/main" val="2316190008"/>
              </p:ext>
            </p:extLst>
          </p:nvPr>
        </p:nvGraphicFramePr>
        <p:xfrm>
          <a:off x="457199" y="1303482"/>
          <a:ext cx="11175784" cy="5461066"/>
        </p:xfrm>
        <a:graphic>
          <a:graphicData uri="http://schemas.openxmlformats.org/drawingml/2006/table">
            <a:tbl>
              <a:tblPr firstRow="1" firstCol="1" bandRow="1">
                <a:tableStyleId>{5DA37D80-6434-44D0-A028-1B22A696006F}</a:tableStyleId>
              </a:tblPr>
              <a:tblGrid>
                <a:gridCol w="5390877">
                  <a:extLst>
                    <a:ext uri="{9D8B030D-6E8A-4147-A177-3AD203B41FA5}">
                      <a16:colId xmlns:a16="http://schemas.microsoft.com/office/drawing/2014/main" val="2430015080"/>
                    </a:ext>
                  </a:extLst>
                </a:gridCol>
                <a:gridCol w="2747539">
                  <a:extLst>
                    <a:ext uri="{9D8B030D-6E8A-4147-A177-3AD203B41FA5}">
                      <a16:colId xmlns:a16="http://schemas.microsoft.com/office/drawing/2014/main" val="2143850215"/>
                    </a:ext>
                  </a:extLst>
                </a:gridCol>
                <a:gridCol w="3037368">
                  <a:extLst>
                    <a:ext uri="{9D8B030D-6E8A-4147-A177-3AD203B41FA5}">
                      <a16:colId xmlns:a16="http://schemas.microsoft.com/office/drawing/2014/main" val="1070427247"/>
                    </a:ext>
                  </a:extLst>
                </a:gridCol>
              </a:tblGrid>
              <a:tr h="224238">
                <a:tc>
                  <a:txBody>
                    <a:bodyPr/>
                    <a:lstStyle/>
                    <a:p>
                      <a:pPr algn="ctr">
                        <a:lnSpc>
                          <a:spcPct val="107000"/>
                        </a:lnSpc>
                        <a:spcAft>
                          <a:spcPts val="0"/>
                        </a:spcAft>
                      </a:pPr>
                      <a:r>
                        <a:rPr lang="ms-MY" sz="1400" dirty="0">
                          <a:effectLst/>
                        </a:rPr>
                        <a:t>PERUBAHAN</a:t>
                      </a:r>
                      <a:endParaRPr lang="en-MY" sz="1400" dirty="0">
                        <a:effectLst/>
                        <a:latin typeface="Calibri" panose="020F0502020204030204" pitchFamily="34" charset="0"/>
                        <a:ea typeface="Calibri" panose="020F0502020204030204" pitchFamily="34" charset="0"/>
                        <a:cs typeface="Arial" panose="020B0604020202020204" pitchFamily="34" charset="0"/>
                      </a:endParaRPr>
                    </a:p>
                  </a:txBody>
                  <a:tcPr marL="61274" marR="61274" marT="0" marB="0" anchor="ctr"/>
                </a:tc>
                <a:tc>
                  <a:txBody>
                    <a:bodyPr/>
                    <a:lstStyle/>
                    <a:p>
                      <a:pPr algn="ctr">
                        <a:lnSpc>
                          <a:spcPct val="107000"/>
                        </a:lnSpc>
                        <a:spcAft>
                          <a:spcPts val="0"/>
                        </a:spcAft>
                      </a:pPr>
                      <a:r>
                        <a:rPr lang="ms-MY" sz="1400" dirty="0">
                          <a:effectLst/>
                        </a:rPr>
                        <a:t>UA BUKAN BERSTATUS SWA</a:t>
                      </a:r>
                      <a:endParaRPr lang="en-MY" sz="1400" dirty="0">
                        <a:effectLst/>
                        <a:latin typeface="Calibri" panose="020F0502020204030204" pitchFamily="34" charset="0"/>
                        <a:ea typeface="Calibri" panose="020F0502020204030204" pitchFamily="34" charset="0"/>
                        <a:cs typeface="Arial" panose="020B0604020202020204" pitchFamily="34" charset="0"/>
                      </a:endParaRPr>
                    </a:p>
                  </a:txBody>
                  <a:tcPr marL="61274" marR="61274" marT="0" marB="0" anchor="ctr"/>
                </a:tc>
                <a:tc>
                  <a:txBody>
                    <a:bodyPr/>
                    <a:lstStyle/>
                    <a:p>
                      <a:pPr algn="ctr">
                        <a:lnSpc>
                          <a:spcPct val="107000"/>
                        </a:lnSpc>
                        <a:spcAft>
                          <a:spcPts val="0"/>
                        </a:spcAft>
                      </a:pPr>
                      <a:r>
                        <a:rPr lang="ms-MY" sz="1400" dirty="0">
                          <a:effectLst/>
                        </a:rPr>
                        <a:t>UA BERSTATUS SWA</a:t>
                      </a:r>
                      <a:endParaRPr lang="en-MY" sz="1400" dirty="0">
                        <a:effectLst/>
                        <a:latin typeface="Calibri" panose="020F0502020204030204" pitchFamily="34" charset="0"/>
                        <a:ea typeface="Calibri" panose="020F0502020204030204" pitchFamily="34" charset="0"/>
                        <a:cs typeface="Arial" panose="020B0604020202020204" pitchFamily="34" charset="0"/>
                      </a:endParaRPr>
                    </a:p>
                  </a:txBody>
                  <a:tcPr marL="61274" marR="61274" marT="0" marB="0" anchor="ctr"/>
                </a:tc>
                <a:extLst>
                  <a:ext uri="{0D108BD9-81ED-4DB2-BD59-A6C34878D82A}">
                    <a16:rowId xmlns:a16="http://schemas.microsoft.com/office/drawing/2014/main" val="3379656294"/>
                  </a:ext>
                </a:extLst>
              </a:tr>
              <a:tr h="626475">
                <a:tc gridSpan="3">
                  <a:txBody>
                    <a:bodyPr/>
                    <a:lstStyle/>
                    <a:p>
                      <a:pPr algn="just">
                        <a:lnSpc>
                          <a:spcPct val="107000"/>
                        </a:lnSpc>
                        <a:spcAft>
                          <a:spcPts val="0"/>
                        </a:spcAft>
                      </a:pPr>
                      <a:r>
                        <a:rPr lang="ms-MY" sz="1400" dirty="0">
                          <a:effectLst/>
                        </a:rPr>
                        <a:t>ii. Perubahan bersifat STRUKTURAL pada rekabentuk program (kurikulum) yang tidak membawa kepada pertukaran bidang pengajian lain (tidak membawa kepada penukaran NEC). Peratusan perubahan kurikulum yang diambil kira adalah secara KUMULATIF berdasarkan kurikulum asal seperti yang diluluskan (samb.)</a:t>
                      </a:r>
                      <a:endParaRPr lang="en-MY" sz="1400" dirty="0">
                        <a:effectLst/>
                        <a:latin typeface="Calibri" panose="020F0502020204030204" pitchFamily="34" charset="0"/>
                        <a:ea typeface="Calibri" panose="020F0502020204030204" pitchFamily="34" charset="0"/>
                        <a:cs typeface="Arial" panose="020B0604020202020204" pitchFamily="34" charset="0"/>
                      </a:endParaRPr>
                    </a:p>
                  </a:txBody>
                  <a:tcPr marL="61274" marR="61274" marT="0" marB="0" anchor="ctr"/>
                </a:tc>
                <a:tc hMerge="1">
                  <a:txBody>
                    <a:bodyPr/>
                    <a:lstStyle/>
                    <a:p>
                      <a:endParaRPr lang="en-US"/>
                    </a:p>
                  </a:txBody>
                  <a:tcPr/>
                </a:tc>
                <a:tc hMerge="1">
                  <a:txBody>
                    <a:bodyPr/>
                    <a:lstStyle/>
                    <a:p>
                      <a:pPr algn="just">
                        <a:lnSpc>
                          <a:spcPct val="107000"/>
                        </a:lnSpc>
                        <a:spcAft>
                          <a:spcPts val="0"/>
                        </a:spcAft>
                      </a:pPr>
                      <a:endParaRPr lang="en-MY" sz="1400" dirty="0">
                        <a:effectLst/>
                        <a:latin typeface="Calibri" panose="020F0502020204030204" pitchFamily="34" charset="0"/>
                        <a:ea typeface="Calibri" panose="020F0502020204030204" pitchFamily="34" charset="0"/>
                        <a:cs typeface="Arial" panose="020B0604020202020204" pitchFamily="34" charset="0"/>
                      </a:endParaRPr>
                    </a:p>
                  </a:txBody>
                  <a:tcPr marL="61274" marR="61274" marT="0" marB="0" anchor="ctr"/>
                </a:tc>
                <a:extLst>
                  <a:ext uri="{0D108BD9-81ED-4DB2-BD59-A6C34878D82A}">
                    <a16:rowId xmlns:a16="http://schemas.microsoft.com/office/drawing/2014/main" val="1992787996"/>
                  </a:ext>
                </a:extLst>
              </a:tr>
              <a:tr h="4562077">
                <a:tc>
                  <a:txBody>
                    <a:bodyPr/>
                    <a:lstStyle/>
                    <a:p>
                      <a:pPr marL="0" lvl="0" indent="0" algn="l">
                        <a:lnSpc>
                          <a:spcPct val="115000"/>
                        </a:lnSpc>
                        <a:spcAft>
                          <a:spcPts val="0"/>
                        </a:spcAft>
                        <a:buFont typeface="+mj-lt"/>
                        <a:buNone/>
                      </a:pPr>
                      <a:r>
                        <a:rPr lang="ms-MY" sz="1600" b="0" dirty="0">
                          <a:effectLst/>
                        </a:rPr>
                        <a:t>e) </a:t>
                      </a:r>
                      <a:r>
                        <a:rPr lang="ms-MY" sz="1600" b="0" kern="1200" dirty="0">
                          <a:solidFill>
                            <a:schemeClr val="tx1"/>
                          </a:solidFill>
                          <a:effectLst/>
                          <a:latin typeface="+mn-lt"/>
                          <a:ea typeface="+mn-ea"/>
                          <a:cs typeface="+mn-cs"/>
                        </a:rPr>
                        <a:t>Perubahan kandungan kurikulum bersifat struktural melebihi 30% daripada kurikulum asal komponen teras, major, minor atau pengkhususan yang melibatkan pengguguran, penambahan atau penggantian kursus atau perubahan major </a:t>
                      </a:r>
                      <a:r>
                        <a:rPr lang="ms-MY" sz="1600" b="0" i="1" kern="1200" dirty="0">
                          <a:solidFill>
                            <a:schemeClr val="tx1"/>
                          </a:solidFill>
                          <a:effectLst/>
                          <a:latin typeface="+mn-lt"/>
                          <a:ea typeface="+mn-ea"/>
                          <a:cs typeface="+mn-cs"/>
                        </a:rPr>
                        <a:t>Course Leaming Outcomes</a:t>
                      </a:r>
                      <a:r>
                        <a:rPr lang="ms-MY" sz="1600" b="0" kern="1200" dirty="0">
                          <a:solidFill>
                            <a:schemeClr val="tx1"/>
                          </a:solidFill>
                          <a:effectLst/>
                          <a:latin typeface="+mn-lt"/>
                          <a:ea typeface="+mn-ea"/>
                          <a:cs typeface="+mn-cs"/>
                        </a:rPr>
                        <a:t> (CLO) yang bukan editorial atau gabungan kedua-duanya.</a:t>
                      </a:r>
                    </a:p>
                    <a:p>
                      <a:pPr marL="0" lvl="0" indent="0" algn="l">
                        <a:lnSpc>
                          <a:spcPct val="115000"/>
                        </a:lnSpc>
                        <a:spcAft>
                          <a:spcPts val="0"/>
                        </a:spcAft>
                        <a:buFont typeface="+mj-lt"/>
                        <a:buNone/>
                      </a:pPr>
                      <a:r>
                        <a:rPr lang="ms-MY" sz="1600" b="0" kern="1200" dirty="0">
                          <a:solidFill>
                            <a:schemeClr val="tx1"/>
                          </a:solidFill>
                          <a:effectLst/>
                          <a:latin typeface="+mn-lt"/>
                          <a:ea typeface="+mn-ea"/>
                          <a:cs typeface="+mn-cs"/>
                        </a:rPr>
                        <a:t/>
                      </a:r>
                      <a:br>
                        <a:rPr lang="ms-MY" sz="1600" b="0" kern="1200" dirty="0">
                          <a:solidFill>
                            <a:schemeClr val="tx1"/>
                          </a:solidFill>
                          <a:effectLst/>
                          <a:latin typeface="+mn-lt"/>
                          <a:ea typeface="+mn-ea"/>
                          <a:cs typeface="+mn-cs"/>
                        </a:rPr>
                      </a:br>
                      <a:r>
                        <a:rPr lang="ms-MY" sz="1600" b="0" kern="1200" dirty="0">
                          <a:solidFill>
                            <a:schemeClr val="tx1"/>
                          </a:solidFill>
                          <a:effectLst/>
                          <a:latin typeface="+mn-lt"/>
                          <a:ea typeface="+mn-ea"/>
                          <a:cs typeface="+mn-cs"/>
                        </a:rPr>
                        <a:t>(Contoh: Perubahan kurikulum program Diploma 90 kredit yang melibatkan pertukaran lima (5) kursus sebanyak  15 kredit.  Dalam pada itu, perubahan major CLO dibuat ke atas lima (5) kursus lain sebanyak 15 kredit. Secara keseluruhan, perubahan struktural melibatkan 30 kredit iaitu 33.3% daripada komponen kurikulum)</a:t>
                      </a:r>
                      <a:endParaRPr lang="en-MY" sz="1600" b="0" dirty="0">
                        <a:effectLst/>
                      </a:endParaRPr>
                    </a:p>
                  </a:txBody>
                  <a:tcPr marL="61274" marR="61274" marT="0" marB="0"/>
                </a:tc>
                <a:tc>
                  <a:txBody>
                    <a:bodyPr/>
                    <a:lstStyle/>
                    <a:p>
                      <a:pPr indent="2540" algn="just">
                        <a:lnSpc>
                          <a:spcPct val="104000"/>
                        </a:lnSpc>
                        <a:spcBef>
                          <a:spcPts val="10"/>
                        </a:spcBef>
                        <a:spcAft>
                          <a:spcPts val="0"/>
                        </a:spcAft>
                      </a:pPr>
                      <a:r>
                        <a:rPr lang="ms-MY" sz="1400" dirty="0">
                          <a:effectLst/>
                        </a:rPr>
                        <a:t>Memaklumkan kepada</a:t>
                      </a:r>
                      <a:r>
                        <a:rPr lang="ms-MY" sz="1400" spc="215" dirty="0">
                          <a:effectLst/>
                        </a:rPr>
                        <a:t> </a:t>
                      </a:r>
                      <a:r>
                        <a:rPr lang="ms-MY" sz="1400" dirty="0">
                          <a:effectLst/>
                        </a:rPr>
                        <a:t>MQA secara</a:t>
                      </a:r>
                      <a:r>
                        <a:rPr lang="ms-MY" sz="1400" spc="210" dirty="0">
                          <a:effectLst/>
                        </a:rPr>
                        <a:t> </a:t>
                      </a:r>
                      <a:r>
                        <a:rPr lang="ms-MY" sz="1400" dirty="0">
                          <a:effectLst/>
                        </a:rPr>
                        <a:t>bertulis dengan disertakan bersama maklumat perubahan</a:t>
                      </a:r>
                      <a:r>
                        <a:rPr lang="ms-MY" sz="1400" spc="260" dirty="0">
                          <a:effectLst/>
                        </a:rPr>
                        <a:t> </a:t>
                      </a:r>
                      <a:r>
                        <a:rPr lang="ms-MY" sz="1400" dirty="0">
                          <a:effectLst/>
                        </a:rPr>
                        <a:t>untuk proses</a:t>
                      </a:r>
                      <a:r>
                        <a:rPr lang="ms-MY" sz="1400" spc="290" dirty="0">
                          <a:effectLst/>
                        </a:rPr>
                        <a:t> </a:t>
                      </a:r>
                      <a:r>
                        <a:rPr lang="ms-MY" sz="1400" dirty="0">
                          <a:effectLst/>
                        </a:rPr>
                        <a:t>penilaian semula.</a:t>
                      </a:r>
                      <a:r>
                        <a:rPr lang="ms-MY" sz="1400" spc="190" dirty="0">
                          <a:effectLst/>
                        </a:rPr>
                        <a:t> </a:t>
                      </a:r>
                      <a:r>
                        <a:rPr lang="ms-MY" sz="1400" dirty="0">
                          <a:effectLst/>
                        </a:rPr>
                        <a:t>Caj penilaian</a:t>
                      </a:r>
                      <a:r>
                        <a:rPr lang="ms-MY" sz="1400" spc="220" dirty="0">
                          <a:effectLst/>
                        </a:rPr>
                        <a:t> </a:t>
                      </a:r>
                      <a:r>
                        <a:rPr lang="ms-MY" sz="1400" dirty="0">
                          <a:effectLst/>
                        </a:rPr>
                        <a:t>akan dikenakan berdasarkan keperluan.</a:t>
                      </a:r>
                      <a:endParaRPr lang="en-MY" sz="1400" dirty="0">
                        <a:effectLst/>
                      </a:endParaRPr>
                    </a:p>
                    <a:p>
                      <a:pPr>
                        <a:lnSpc>
                          <a:spcPct val="107000"/>
                        </a:lnSpc>
                        <a:spcAft>
                          <a:spcPts val="0"/>
                        </a:spcAft>
                      </a:pPr>
                      <a:r>
                        <a:rPr lang="ms-MY" sz="1400" dirty="0">
                          <a:effectLst/>
                        </a:rPr>
                        <a:t> </a:t>
                      </a:r>
                      <a:endParaRPr lang="en-MY" sz="1400" dirty="0">
                        <a:effectLst/>
                      </a:endParaRPr>
                    </a:p>
                    <a:p>
                      <a:pPr algn="just">
                        <a:lnSpc>
                          <a:spcPct val="107000"/>
                        </a:lnSpc>
                        <a:spcAft>
                          <a:spcPts val="0"/>
                        </a:spcAft>
                      </a:pPr>
                      <a:r>
                        <a:rPr lang="ms-MY" sz="1400" dirty="0">
                          <a:effectLst/>
                        </a:rPr>
                        <a:t>Memohon kelulusan KPM (PT) dengan mengemukakan KC Semakan Kurikulum seperti di Lampiran 3.2.</a:t>
                      </a:r>
                      <a:endParaRPr lang="en-MY" sz="1400" dirty="0">
                        <a:effectLst/>
                      </a:endParaRPr>
                    </a:p>
                    <a:p>
                      <a:pPr indent="2540">
                        <a:lnSpc>
                          <a:spcPct val="104000"/>
                        </a:lnSpc>
                        <a:spcBef>
                          <a:spcPts val="10"/>
                        </a:spcBef>
                        <a:spcAft>
                          <a:spcPts val="0"/>
                        </a:spcAft>
                      </a:pPr>
                      <a:r>
                        <a:rPr lang="ms-MY" sz="1400" dirty="0">
                          <a:effectLst/>
                        </a:rPr>
                        <a:t> </a:t>
                      </a:r>
                      <a:endParaRPr lang="en-MY" sz="1400" dirty="0">
                        <a:effectLst/>
                      </a:endParaRPr>
                    </a:p>
                    <a:p>
                      <a:pPr algn="just">
                        <a:lnSpc>
                          <a:spcPct val="107000"/>
                        </a:lnSpc>
                        <a:spcAft>
                          <a:spcPts val="0"/>
                        </a:spcAft>
                      </a:pPr>
                      <a:r>
                        <a:rPr lang="ms-MY" sz="1400" dirty="0">
                          <a:solidFill>
                            <a:srgbClr val="FF0000"/>
                          </a:solidFill>
                          <a:effectLst/>
                        </a:rPr>
                        <a:t>Sekiranya perubahan memerlukan pindaan</a:t>
                      </a:r>
                      <a:r>
                        <a:rPr lang="ms-MY" sz="1400" spc="205" dirty="0">
                          <a:solidFill>
                            <a:srgbClr val="FF0000"/>
                          </a:solidFill>
                          <a:effectLst/>
                        </a:rPr>
                        <a:t> </a:t>
                      </a:r>
                      <a:r>
                        <a:rPr lang="ms-MY" sz="1400" dirty="0">
                          <a:solidFill>
                            <a:srgbClr val="FF0000"/>
                          </a:solidFill>
                          <a:effectLst/>
                        </a:rPr>
                        <a:t>pada MQR,</a:t>
                      </a:r>
                      <a:r>
                        <a:rPr lang="ms-MY" sz="1400" spc="145" dirty="0">
                          <a:solidFill>
                            <a:srgbClr val="FF0000"/>
                          </a:solidFill>
                          <a:effectLst/>
                        </a:rPr>
                        <a:t> </a:t>
                      </a:r>
                      <a:r>
                        <a:rPr lang="ms-MY" sz="1400" dirty="0">
                          <a:solidFill>
                            <a:srgbClr val="FF0000"/>
                          </a:solidFill>
                          <a:effectLst/>
                        </a:rPr>
                        <a:t>PPT</a:t>
                      </a:r>
                      <a:r>
                        <a:rPr lang="ms-MY" sz="1400" spc="80" dirty="0">
                          <a:solidFill>
                            <a:srgbClr val="FF0000"/>
                          </a:solidFill>
                          <a:effectLst/>
                        </a:rPr>
                        <a:t> </a:t>
                      </a:r>
                      <a:r>
                        <a:rPr lang="ms-MY" sz="1400" dirty="0">
                          <a:solidFill>
                            <a:srgbClr val="FF0000"/>
                          </a:solidFill>
                          <a:effectLst/>
                        </a:rPr>
                        <a:t>perlu memaklumkan kepada</a:t>
                      </a:r>
                      <a:r>
                        <a:rPr lang="ms-MY" sz="1400" spc="190" dirty="0">
                          <a:solidFill>
                            <a:srgbClr val="FF0000"/>
                          </a:solidFill>
                          <a:effectLst/>
                        </a:rPr>
                        <a:t> </a:t>
                      </a:r>
                      <a:r>
                        <a:rPr lang="ms-MY" sz="1400" dirty="0">
                          <a:solidFill>
                            <a:srgbClr val="FF0000"/>
                          </a:solidFill>
                          <a:effectLst/>
                        </a:rPr>
                        <a:t>MQA secara</a:t>
                      </a:r>
                      <a:r>
                        <a:rPr lang="ms-MY" sz="1400" spc="170" dirty="0">
                          <a:solidFill>
                            <a:srgbClr val="FF0000"/>
                          </a:solidFill>
                          <a:effectLst/>
                        </a:rPr>
                        <a:t> </a:t>
                      </a:r>
                      <a:r>
                        <a:rPr lang="ms-MY" sz="1400" dirty="0">
                          <a:solidFill>
                            <a:srgbClr val="FF0000"/>
                          </a:solidFill>
                          <a:effectLst/>
                        </a:rPr>
                        <a:t>bertulis dengan disertakan</a:t>
                      </a:r>
                      <a:r>
                        <a:rPr lang="ms-MY" sz="1400" spc="205" dirty="0">
                          <a:solidFill>
                            <a:srgbClr val="FF0000"/>
                          </a:solidFill>
                          <a:effectLst/>
                        </a:rPr>
                        <a:t> </a:t>
                      </a:r>
                      <a:r>
                        <a:rPr lang="ms-MY" sz="1400" dirty="0">
                          <a:solidFill>
                            <a:srgbClr val="FF0000"/>
                          </a:solidFill>
                          <a:effectLst/>
                        </a:rPr>
                        <a:t>surat kelulusan  perubahan/pindaan</a:t>
                      </a:r>
                      <a:r>
                        <a:rPr lang="ms-MY" sz="1400" spc="120" dirty="0">
                          <a:solidFill>
                            <a:srgbClr val="FF0000"/>
                          </a:solidFill>
                          <a:effectLst/>
                        </a:rPr>
                        <a:t> </a:t>
                      </a:r>
                      <a:r>
                        <a:rPr lang="ms-MY" sz="1400" dirty="0">
                          <a:solidFill>
                            <a:srgbClr val="FF0000"/>
                          </a:solidFill>
                          <a:effectLst/>
                        </a:rPr>
                        <a:t>maklumat daripada</a:t>
                      </a:r>
                      <a:r>
                        <a:rPr lang="ms-MY" sz="1400" spc="230" dirty="0">
                          <a:solidFill>
                            <a:srgbClr val="FF0000"/>
                          </a:solidFill>
                          <a:effectLst/>
                        </a:rPr>
                        <a:t> </a:t>
                      </a:r>
                      <a:r>
                        <a:rPr lang="ms-MY" sz="1400" dirty="0">
                          <a:solidFill>
                            <a:srgbClr val="FF0000"/>
                          </a:solidFill>
                          <a:effectLst/>
                        </a:rPr>
                        <a:t>KPM (PT) bersama maklumat perubahan.</a:t>
                      </a:r>
                      <a:endParaRPr lang="en-MY" sz="14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0"/>
                        </a:spcAft>
                      </a:pPr>
                      <a:endParaRPr lang="en-MY" sz="1400" dirty="0">
                        <a:effectLst/>
                      </a:endParaRPr>
                    </a:p>
                  </a:txBody>
                  <a:tcPr marL="61274" marR="61274" marT="0" marB="0"/>
                </a:tc>
                <a:tc>
                  <a:txBody>
                    <a:bodyPr/>
                    <a:lstStyle/>
                    <a:p>
                      <a:r>
                        <a:rPr lang="ms-MY" sz="1600" kern="1200" dirty="0">
                          <a:solidFill>
                            <a:schemeClr val="tx1"/>
                          </a:solidFill>
                          <a:effectLst/>
                          <a:latin typeface="+mn-lt"/>
                          <a:ea typeface="+mn-ea"/>
                          <a:cs typeface="+mn-cs"/>
                        </a:rPr>
                        <a:t>Memohon kelulusan KPM (PT) dengan mengemukakan KC Semakan Kurikulum seperti di </a:t>
                      </a:r>
                      <a:r>
                        <a:rPr lang="ms-MY" sz="1600" b="1" kern="1200" dirty="0">
                          <a:solidFill>
                            <a:schemeClr val="tx1"/>
                          </a:solidFill>
                          <a:effectLst/>
                          <a:latin typeface="+mn-lt"/>
                          <a:ea typeface="+mn-ea"/>
                          <a:cs typeface="+mn-cs"/>
                        </a:rPr>
                        <a:t>Lampiran 3.2.</a:t>
                      </a:r>
                      <a:endParaRPr lang="en-US" sz="1600" kern="1200" dirty="0">
                        <a:solidFill>
                          <a:schemeClr val="tx1"/>
                        </a:solidFill>
                        <a:effectLst/>
                        <a:latin typeface="+mn-lt"/>
                        <a:ea typeface="+mn-ea"/>
                        <a:cs typeface="+mn-cs"/>
                      </a:endParaRPr>
                    </a:p>
                    <a:p>
                      <a:r>
                        <a:rPr lang="ms-MY" sz="1600" kern="1200" dirty="0">
                          <a:solidFill>
                            <a:schemeClr val="tx1"/>
                          </a:solidFill>
                          <a:effectLst/>
                          <a:latin typeface="+mn-lt"/>
                          <a:ea typeface="+mn-ea"/>
                          <a:cs typeface="+mn-cs"/>
                        </a:rPr>
                        <a:t> </a:t>
                      </a:r>
                      <a:endParaRPr lang="en-US" sz="1600" kern="1200" dirty="0">
                        <a:solidFill>
                          <a:schemeClr val="tx1"/>
                        </a:solidFill>
                        <a:effectLst/>
                        <a:latin typeface="+mn-lt"/>
                        <a:ea typeface="+mn-ea"/>
                        <a:cs typeface="+mn-cs"/>
                      </a:endParaRPr>
                    </a:p>
                    <a:p>
                      <a:r>
                        <a:rPr lang="ms-MY" sz="1600" kern="1200" dirty="0">
                          <a:solidFill>
                            <a:srgbClr val="FF0000"/>
                          </a:solidFill>
                          <a:effectLst/>
                          <a:latin typeface="+mn-lt"/>
                          <a:ea typeface="+mn-ea"/>
                          <a:cs typeface="+mn-cs"/>
                        </a:rPr>
                        <a:t>Sekiranya perubahan memerlukan pindaan pada MQR, PPT perlu memaklumkan kepada MQA secara bertulis dengan disertakan surat kelulusan perubahan/pindaan maklumat daripada KPM (PT) bersama maklumat perubahan</a:t>
                      </a:r>
                      <a:r>
                        <a:rPr lang="ms-MY" sz="1800" kern="1200" dirty="0">
                          <a:solidFill>
                            <a:srgbClr val="FF0000"/>
                          </a:solidFill>
                          <a:effectLst/>
                          <a:latin typeface="+mn-lt"/>
                          <a:ea typeface="+mn-ea"/>
                          <a:cs typeface="+mn-cs"/>
                        </a:rPr>
                        <a:t>.</a:t>
                      </a:r>
                      <a:endParaRPr lang="en-US" dirty="0">
                        <a:solidFill>
                          <a:srgbClr val="FF0000"/>
                        </a:solidFill>
                      </a:endParaRPr>
                    </a:p>
                  </a:txBody>
                  <a:tcPr marL="61274" marR="61274" marT="0" marB="0"/>
                </a:tc>
                <a:extLst>
                  <a:ext uri="{0D108BD9-81ED-4DB2-BD59-A6C34878D82A}">
                    <a16:rowId xmlns:a16="http://schemas.microsoft.com/office/drawing/2014/main" val="305509116"/>
                  </a:ext>
                </a:extLst>
              </a:tr>
            </a:tbl>
          </a:graphicData>
        </a:graphic>
      </p:graphicFrame>
      <p:sp>
        <p:nvSpPr>
          <p:cNvPr id="6" name="Rectangle 5">
            <a:extLst>
              <a:ext uri="{FF2B5EF4-FFF2-40B4-BE49-F238E27FC236}">
                <a16:creationId xmlns:a16="http://schemas.microsoft.com/office/drawing/2014/main" id="{5E5182B4-50AB-4BC4-AC71-B2F29C5C3263}"/>
              </a:ext>
            </a:extLst>
          </p:cNvPr>
          <p:cNvSpPr/>
          <p:nvPr/>
        </p:nvSpPr>
        <p:spPr>
          <a:xfrm>
            <a:off x="3048000" y="2755098"/>
            <a:ext cx="6096000" cy="392159"/>
          </a:xfrm>
          <a:prstGeom prst="rect">
            <a:avLst/>
          </a:prstGeom>
        </p:spPr>
        <p:txBody>
          <a:bodyPr>
            <a:spAutoFit/>
          </a:bodyPr>
          <a:lstStyle/>
          <a:p>
            <a:pPr marL="214630" algn="just">
              <a:lnSpc>
                <a:spcPct val="115000"/>
              </a:lnSpc>
              <a:spcAft>
                <a:spcPts val="0"/>
              </a:spcAft>
            </a:pPr>
            <a:endParaRPr lang="en-MY" dirty="0"/>
          </a:p>
        </p:txBody>
      </p:sp>
    </p:spTree>
    <p:extLst>
      <p:ext uri="{BB962C8B-B14F-4D97-AF65-F5344CB8AC3E}">
        <p14:creationId xmlns:p14="http://schemas.microsoft.com/office/powerpoint/2010/main" val="31709893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531" y="141729"/>
            <a:ext cx="11344938" cy="1325563"/>
          </a:xfrm>
        </p:spPr>
        <p:txBody>
          <a:bodyPr>
            <a:noAutofit/>
          </a:bodyPr>
          <a:lstStyle/>
          <a:p>
            <a:r>
              <a:rPr lang="ms-MY" sz="3200" b="1" cap="all" dirty="0"/>
              <a:t>3.4.1 Kategori Perubahan Maklumat dan Tindakan UA (samb.)</a:t>
            </a:r>
            <a:r>
              <a:rPr lang="en-MY" sz="3200" b="1" cap="all" dirty="0"/>
              <a:t/>
            </a:r>
            <a:br>
              <a:rPr lang="en-MY" sz="3200" b="1" cap="all" dirty="0"/>
            </a:br>
            <a:endParaRPr lang="en-MY" sz="3200" dirty="0"/>
          </a:p>
        </p:txBody>
      </p:sp>
      <p:sp>
        <p:nvSpPr>
          <p:cNvPr id="3" name="Content Placeholder 2"/>
          <p:cNvSpPr>
            <a:spLocks noGrp="1"/>
          </p:cNvSpPr>
          <p:nvPr>
            <p:ph idx="1"/>
          </p:nvPr>
        </p:nvSpPr>
        <p:spPr>
          <a:xfrm>
            <a:off x="457199" y="804510"/>
            <a:ext cx="10515600" cy="467833"/>
          </a:xfrm>
        </p:spPr>
        <p:txBody>
          <a:bodyPr>
            <a:noAutofit/>
          </a:bodyPr>
          <a:lstStyle/>
          <a:p>
            <a:pPr marL="0" indent="0">
              <a:buNone/>
            </a:pPr>
            <a:r>
              <a:rPr lang="ms-MY" sz="1800" b="1" dirty="0"/>
              <a:t>Lampiran 3.1</a:t>
            </a:r>
            <a:r>
              <a:rPr lang="ms-MY" sz="1800" dirty="0"/>
              <a:t> perincian jenis perubahan maklumat dan tindakan yang perlu diambil</a:t>
            </a:r>
            <a:br>
              <a:rPr lang="ms-MY" sz="1800" dirty="0"/>
            </a:br>
            <a:endParaRPr lang="en-MY" sz="1800" dirty="0"/>
          </a:p>
        </p:txBody>
      </p:sp>
      <p:graphicFrame>
        <p:nvGraphicFramePr>
          <p:cNvPr id="4" name="Content Placeholder 3">
            <a:extLst>
              <a:ext uri="{FF2B5EF4-FFF2-40B4-BE49-F238E27FC236}">
                <a16:creationId xmlns:a16="http://schemas.microsoft.com/office/drawing/2014/main" id="{1DEA9E1A-5622-4377-999E-C36C8789918C}"/>
              </a:ext>
            </a:extLst>
          </p:cNvPr>
          <p:cNvGraphicFramePr>
            <a:graphicFrameLocks/>
          </p:cNvGraphicFramePr>
          <p:nvPr>
            <p:extLst>
              <p:ext uri="{D42A27DB-BD31-4B8C-83A1-F6EECF244321}">
                <p14:modId xmlns:p14="http://schemas.microsoft.com/office/powerpoint/2010/main" val="1594421037"/>
              </p:ext>
            </p:extLst>
          </p:nvPr>
        </p:nvGraphicFramePr>
        <p:xfrm>
          <a:off x="457199" y="1303482"/>
          <a:ext cx="11175784" cy="5412790"/>
        </p:xfrm>
        <a:graphic>
          <a:graphicData uri="http://schemas.openxmlformats.org/drawingml/2006/table">
            <a:tbl>
              <a:tblPr firstRow="1" firstCol="1" bandRow="1">
                <a:tableStyleId>{5DA37D80-6434-44D0-A028-1B22A696006F}</a:tableStyleId>
              </a:tblPr>
              <a:tblGrid>
                <a:gridCol w="5390877">
                  <a:extLst>
                    <a:ext uri="{9D8B030D-6E8A-4147-A177-3AD203B41FA5}">
                      <a16:colId xmlns:a16="http://schemas.microsoft.com/office/drawing/2014/main" val="2430015080"/>
                    </a:ext>
                  </a:extLst>
                </a:gridCol>
                <a:gridCol w="2747539">
                  <a:extLst>
                    <a:ext uri="{9D8B030D-6E8A-4147-A177-3AD203B41FA5}">
                      <a16:colId xmlns:a16="http://schemas.microsoft.com/office/drawing/2014/main" val="2143850215"/>
                    </a:ext>
                  </a:extLst>
                </a:gridCol>
                <a:gridCol w="3037368">
                  <a:extLst>
                    <a:ext uri="{9D8B030D-6E8A-4147-A177-3AD203B41FA5}">
                      <a16:colId xmlns:a16="http://schemas.microsoft.com/office/drawing/2014/main" val="1070427247"/>
                    </a:ext>
                  </a:extLst>
                </a:gridCol>
              </a:tblGrid>
              <a:tr h="224238">
                <a:tc>
                  <a:txBody>
                    <a:bodyPr/>
                    <a:lstStyle/>
                    <a:p>
                      <a:pPr algn="ctr">
                        <a:lnSpc>
                          <a:spcPct val="107000"/>
                        </a:lnSpc>
                        <a:spcAft>
                          <a:spcPts val="0"/>
                        </a:spcAft>
                      </a:pPr>
                      <a:r>
                        <a:rPr lang="ms-MY" sz="1400" dirty="0">
                          <a:effectLst/>
                        </a:rPr>
                        <a:t>PERUBAHAN</a:t>
                      </a:r>
                      <a:endParaRPr lang="en-MY" sz="1400" dirty="0">
                        <a:effectLst/>
                        <a:latin typeface="Calibri" panose="020F0502020204030204" pitchFamily="34" charset="0"/>
                        <a:ea typeface="Calibri" panose="020F0502020204030204" pitchFamily="34" charset="0"/>
                        <a:cs typeface="Arial" panose="020B0604020202020204" pitchFamily="34" charset="0"/>
                      </a:endParaRPr>
                    </a:p>
                  </a:txBody>
                  <a:tcPr marL="61274" marR="61274" marT="0" marB="0" anchor="ctr"/>
                </a:tc>
                <a:tc>
                  <a:txBody>
                    <a:bodyPr/>
                    <a:lstStyle/>
                    <a:p>
                      <a:pPr algn="ctr">
                        <a:lnSpc>
                          <a:spcPct val="107000"/>
                        </a:lnSpc>
                        <a:spcAft>
                          <a:spcPts val="0"/>
                        </a:spcAft>
                      </a:pPr>
                      <a:r>
                        <a:rPr lang="ms-MY" sz="1400" dirty="0">
                          <a:effectLst/>
                        </a:rPr>
                        <a:t>UA BUKAN BERSTATUS SWA</a:t>
                      </a:r>
                      <a:endParaRPr lang="en-MY" sz="1400" dirty="0">
                        <a:effectLst/>
                        <a:latin typeface="Calibri" panose="020F0502020204030204" pitchFamily="34" charset="0"/>
                        <a:ea typeface="Calibri" panose="020F0502020204030204" pitchFamily="34" charset="0"/>
                        <a:cs typeface="Arial" panose="020B0604020202020204" pitchFamily="34" charset="0"/>
                      </a:endParaRPr>
                    </a:p>
                  </a:txBody>
                  <a:tcPr marL="61274" marR="61274" marT="0" marB="0" anchor="ctr"/>
                </a:tc>
                <a:tc>
                  <a:txBody>
                    <a:bodyPr/>
                    <a:lstStyle/>
                    <a:p>
                      <a:pPr algn="ctr">
                        <a:lnSpc>
                          <a:spcPct val="107000"/>
                        </a:lnSpc>
                        <a:spcAft>
                          <a:spcPts val="0"/>
                        </a:spcAft>
                      </a:pPr>
                      <a:r>
                        <a:rPr lang="ms-MY" sz="1400" dirty="0">
                          <a:effectLst/>
                        </a:rPr>
                        <a:t>UA BERSTATUS SWA</a:t>
                      </a:r>
                      <a:endParaRPr lang="en-MY" sz="1400" dirty="0">
                        <a:effectLst/>
                        <a:latin typeface="Calibri" panose="020F0502020204030204" pitchFamily="34" charset="0"/>
                        <a:ea typeface="Calibri" panose="020F0502020204030204" pitchFamily="34" charset="0"/>
                        <a:cs typeface="Arial" panose="020B0604020202020204" pitchFamily="34" charset="0"/>
                      </a:endParaRPr>
                    </a:p>
                  </a:txBody>
                  <a:tcPr marL="61274" marR="61274" marT="0" marB="0" anchor="ctr"/>
                </a:tc>
                <a:extLst>
                  <a:ext uri="{0D108BD9-81ED-4DB2-BD59-A6C34878D82A}">
                    <a16:rowId xmlns:a16="http://schemas.microsoft.com/office/drawing/2014/main" val="3379656294"/>
                  </a:ext>
                </a:extLst>
              </a:tr>
              <a:tr h="626475">
                <a:tc gridSpan="3">
                  <a:txBody>
                    <a:bodyPr/>
                    <a:lstStyle/>
                    <a:p>
                      <a:pPr algn="just">
                        <a:lnSpc>
                          <a:spcPct val="107000"/>
                        </a:lnSpc>
                        <a:spcAft>
                          <a:spcPts val="0"/>
                        </a:spcAft>
                      </a:pPr>
                      <a:r>
                        <a:rPr lang="ms-MY" sz="1400" dirty="0">
                          <a:effectLst/>
                        </a:rPr>
                        <a:t>iii. Perubahan pada reka bentuk program (kurikulum) yang membawa kepada pertukaran bidang pengajian lain (membawa kepada pertukaran NEC).</a:t>
                      </a:r>
                      <a:endParaRPr lang="en-MY" sz="1800" dirty="0">
                        <a:effectLst/>
                        <a:latin typeface="Calibri" panose="020F0502020204030204" pitchFamily="34" charset="0"/>
                        <a:ea typeface="Calibri" panose="020F0502020204030204" pitchFamily="34" charset="0"/>
                        <a:cs typeface="Arial" panose="020B0604020202020204" pitchFamily="34" charset="0"/>
                      </a:endParaRPr>
                    </a:p>
                  </a:txBody>
                  <a:tcPr marL="61274" marR="61274" marT="0" marB="0" anchor="ctr"/>
                </a:tc>
                <a:tc hMerge="1">
                  <a:txBody>
                    <a:bodyPr/>
                    <a:lstStyle/>
                    <a:p>
                      <a:endParaRPr lang="en-US"/>
                    </a:p>
                  </a:txBody>
                  <a:tcPr/>
                </a:tc>
                <a:tc hMerge="1">
                  <a:txBody>
                    <a:bodyPr/>
                    <a:lstStyle/>
                    <a:p>
                      <a:pPr algn="just">
                        <a:lnSpc>
                          <a:spcPct val="107000"/>
                        </a:lnSpc>
                        <a:spcAft>
                          <a:spcPts val="0"/>
                        </a:spcAft>
                      </a:pPr>
                      <a:endParaRPr lang="en-MY" sz="1400" dirty="0">
                        <a:effectLst/>
                        <a:latin typeface="Calibri" panose="020F0502020204030204" pitchFamily="34" charset="0"/>
                        <a:ea typeface="Calibri" panose="020F0502020204030204" pitchFamily="34" charset="0"/>
                        <a:cs typeface="Arial" panose="020B0604020202020204" pitchFamily="34" charset="0"/>
                      </a:endParaRPr>
                    </a:p>
                  </a:txBody>
                  <a:tcPr marL="61274" marR="61274" marT="0" marB="0" anchor="ctr"/>
                </a:tc>
                <a:extLst>
                  <a:ext uri="{0D108BD9-81ED-4DB2-BD59-A6C34878D82A}">
                    <a16:rowId xmlns:a16="http://schemas.microsoft.com/office/drawing/2014/main" val="1992787996"/>
                  </a:ext>
                </a:extLst>
              </a:tr>
              <a:tr h="4562077">
                <a:tc>
                  <a:txBody>
                    <a:bodyPr/>
                    <a:lstStyle/>
                    <a:p>
                      <a:pPr marL="342900" lvl="0" indent="-342900" algn="just">
                        <a:lnSpc>
                          <a:spcPct val="115000"/>
                        </a:lnSpc>
                        <a:spcAft>
                          <a:spcPts val="0"/>
                        </a:spcAft>
                        <a:buFont typeface="+mj-lt"/>
                        <a:buAutoNum type="alphaLcParenR"/>
                      </a:pPr>
                      <a:r>
                        <a:rPr lang="ms-MY" sz="1600" b="0" u="none" strike="noStrike" dirty="0">
                          <a:effectLst/>
                        </a:rPr>
                        <a:t>Perubahan penamaan dan kandungan program yang menjurus kepada Body of Knowledge (BoK) bidang pengajian lain.</a:t>
                      </a:r>
                      <a:endParaRPr lang="en-MY" sz="2000" b="0" u="none" strike="noStrike" dirty="0">
                        <a:effectLst/>
                      </a:endParaRPr>
                    </a:p>
                    <a:p>
                      <a:pPr>
                        <a:lnSpc>
                          <a:spcPct val="107000"/>
                        </a:lnSpc>
                        <a:spcAft>
                          <a:spcPts val="0"/>
                        </a:spcAft>
                      </a:pPr>
                      <a:r>
                        <a:rPr lang="ms-MY" sz="1600" b="0" dirty="0">
                          <a:effectLst/>
                        </a:rPr>
                        <a:t> </a:t>
                      </a:r>
                      <a:endParaRPr lang="en-MY" sz="2000" b="0" dirty="0">
                        <a:effectLst/>
                      </a:endParaRPr>
                    </a:p>
                    <a:p>
                      <a:pPr marL="214630">
                        <a:lnSpc>
                          <a:spcPct val="107000"/>
                        </a:lnSpc>
                        <a:spcAft>
                          <a:spcPts val="0"/>
                        </a:spcAft>
                      </a:pPr>
                      <a:r>
                        <a:rPr lang="ms-MY" sz="1600" b="0" dirty="0">
                          <a:effectLst/>
                        </a:rPr>
                        <a:t>Contoh:</a:t>
                      </a:r>
                      <a:endParaRPr lang="en-MY" sz="2000" b="0" dirty="0">
                        <a:effectLst/>
                      </a:endParaRPr>
                    </a:p>
                    <a:p>
                      <a:pPr marL="342900" lvl="0" indent="-342900" algn="l">
                        <a:lnSpc>
                          <a:spcPct val="115000"/>
                        </a:lnSpc>
                        <a:spcAft>
                          <a:spcPts val="0"/>
                        </a:spcAft>
                        <a:buFont typeface="Calibri" panose="020F0502020204030204" pitchFamily="34" charset="0"/>
                        <a:buChar char="-"/>
                      </a:pPr>
                      <a:r>
                        <a:rPr lang="ms-MY" sz="1600" b="0" dirty="0">
                          <a:effectLst/>
                        </a:rPr>
                        <a:t>Diploma Pengurusan dan Pentadbiran Islam kepada Diploma Pengajian Islam.</a:t>
                      </a:r>
                      <a:endParaRPr lang="en-MY" sz="2000" b="0" dirty="0">
                        <a:effectLst/>
                      </a:endParaRPr>
                    </a:p>
                    <a:p>
                      <a:pPr marL="342900" lvl="0" indent="-342900" algn="l">
                        <a:lnSpc>
                          <a:spcPct val="115000"/>
                        </a:lnSpc>
                        <a:spcAft>
                          <a:spcPts val="0"/>
                        </a:spcAft>
                        <a:buFont typeface="Calibri" panose="020F0502020204030204" pitchFamily="34" charset="0"/>
                        <a:buChar char="-"/>
                      </a:pPr>
                      <a:r>
                        <a:rPr lang="ms-MY" sz="1600" b="0" dirty="0">
                          <a:effectLst/>
                        </a:rPr>
                        <a:t>Diploma Pentadbiran Perniagaan kepada Diploma Sumber Manusia.</a:t>
                      </a:r>
                      <a:endParaRPr lang="en-MY" sz="2000" b="0" dirty="0">
                        <a:effectLst/>
                      </a:endParaRPr>
                    </a:p>
                    <a:p>
                      <a:pPr marL="342900" lvl="0" indent="-342900" algn="l">
                        <a:lnSpc>
                          <a:spcPct val="115000"/>
                        </a:lnSpc>
                        <a:spcAft>
                          <a:spcPts val="0"/>
                        </a:spcAft>
                        <a:buFont typeface="Calibri" panose="020F0502020204030204" pitchFamily="34" charset="0"/>
                        <a:buChar char="-"/>
                      </a:pPr>
                      <a:r>
                        <a:rPr lang="ms-MY" sz="1600" b="0" dirty="0">
                          <a:effectLst/>
                        </a:rPr>
                        <a:t>Sarjana Muda Bioteknologi kepada Sarjana Muda Biomedikal.</a:t>
                      </a:r>
                      <a:endParaRPr lang="en-MY" sz="2000" b="0" dirty="0">
                        <a:effectLst/>
                      </a:endParaRPr>
                    </a:p>
                    <a:p>
                      <a:pPr marL="342900" lvl="0" indent="-342900" algn="l">
                        <a:lnSpc>
                          <a:spcPct val="115000"/>
                        </a:lnSpc>
                        <a:spcAft>
                          <a:spcPts val="0"/>
                        </a:spcAft>
                        <a:buFont typeface="Calibri" panose="020F0502020204030204" pitchFamily="34" charset="0"/>
                        <a:buChar char="-"/>
                      </a:pPr>
                      <a:r>
                        <a:rPr lang="ms-MY" sz="1600" b="0" dirty="0">
                          <a:effectLst/>
                        </a:rPr>
                        <a:t>Sarjana Muda Teknologi Maklumat kepada Sarjana Muda Sistem Maklumat Perniagaan.</a:t>
                      </a:r>
                      <a:endParaRPr lang="en-MY" sz="2000" b="0" dirty="0">
                        <a:effectLst/>
                      </a:endParaRPr>
                    </a:p>
                    <a:p>
                      <a:pPr>
                        <a:lnSpc>
                          <a:spcPct val="107000"/>
                        </a:lnSpc>
                        <a:spcAft>
                          <a:spcPts val="0"/>
                        </a:spcAft>
                      </a:pPr>
                      <a:r>
                        <a:rPr lang="ms-MY" sz="1600" b="0" dirty="0">
                          <a:effectLst/>
                        </a:rPr>
                        <a:t> </a:t>
                      </a:r>
                      <a:endParaRPr lang="en-MY" sz="2000" b="0" dirty="0">
                        <a:effectLst/>
                      </a:endParaRPr>
                    </a:p>
                    <a:p>
                      <a:pPr algn="just">
                        <a:lnSpc>
                          <a:spcPct val="107000"/>
                        </a:lnSpc>
                        <a:spcAft>
                          <a:spcPts val="0"/>
                        </a:spcAft>
                      </a:pPr>
                      <a:r>
                        <a:rPr lang="ms-MY" sz="1600" dirty="0">
                          <a:effectLst/>
                        </a:rPr>
                        <a:t> </a:t>
                      </a:r>
                      <a:endParaRPr lang="en-MY" sz="1600" b="0" dirty="0">
                        <a:effectLst/>
                      </a:endParaRPr>
                    </a:p>
                  </a:txBody>
                  <a:tcPr marL="61274" marR="61274" marT="0" marB="0"/>
                </a:tc>
                <a:tc>
                  <a:txBody>
                    <a:bodyPr/>
                    <a:lstStyle/>
                    <a:p>
                      <a:pPr algn="just">
                        <a:lnSpc>
                          <a:spcPct val="107000"/>
                        </a:lnSpc>
                        <a:spcAft>
                          <a:spcPts val="0"/>
                        </a:spcAft>
                      </a:pPr>
                      <a:r>
                        <a:rPr lang="ms-MY" sz="1400" dirty="0">
                          <a:effectLst/>
                        </a:rPr>
                        <a:t>Mengemukakan permohonan baharu</a:t>
                      </a:r>
                      <a:r>
                        <a:rPr lang="ms-MY" sz="1400" spc="250" dirty="0">
                          <a:effectLst/>
                        </a:rPr>
                        <a:t> </a:t>
                      </a:r>
                      <a:r>
                        <a:rPr lang="ms-MY" sz="1400" dirty="0">
                          <a:effectLst/>
                        </a:rPr>
                        <a:t>kepada MQA.</a:t>
                      </a:r>
                      <a:endParaRPr lang="en-MY" sz="1400" dirty="0">
                        <a:effectLst/>
                      </a:endParaRPr>
                    </a:p>
                    <a:p>
                      <a:pPr>
                        <a:lnSpc>
                          <a:spcPct val="107000"/>
                        </a:lnSpc>
                        <a:spcAft>
                          <a:spcPts val="0"/>
                        </a:spcAft>
                      </a:pPr>
                      <a:r>
                        <a:rPr lang="ms-MY" sz="1400" dirty="0">
                          <a:effectLst/>
                        </a:rPr>
                        <a:t> </a:t>
                      </a:r>
                      <a:endParaRPr lang="en-MY" sz="1400" dirty="0">
                        <a:effectLst/>
                      </a:endParaRPr>
                    </a:p>
                    <a:p>
                      <a:pPr algn="just">
                        <a:lnSpc>
                          <a:spcPct val="107000"/>
                        </a:lnSpc>
                        <a:spcAft>
                          <a:spcPts val="0"/>
                        </a:spcAft>
                      </a:pPr>
                      <a:r>
                        <a:rPr lang="ms-MY" sz="1400" dirty="0">
                          <a:effectLst/>
                        </a:rPr>
                        <a:t>Memohon kelulusan KPM (PT) dengan mengemukakan KC Permohonan Program Akademik Baharu seperti di Lampiran 2.1.</a:t>
                      </a:r>
                      <a:endParaRPr lang="en-MY" sz="1400" dirty="0">
                        <a:effectLst/>
                      </a:endParaRPr>
                    </a:p>
                    <a:p>
                      <a:pPr>
                        <a:lnSpc>
                          <a:spcPct val="107000"/>
                        </a:lnSpc>
                        <a:spcAft>
                          <a:spcPts val="0"/>
                        </a:spcAft>
                      </a:pPr>
                      <a:r>
                        <a:rPr lang="ms-MY" sz="1400" dirty="0">
                          <a:effectLst/>
                        </a:rPr>
                        <a:t> </a:t>
                      </a:r>
                      <a:endParaRPr lang="en-MY" sz="1400" dirty="0">
                        <a:effectLst/>
                      </a:endParaRPr>
                    </a:p>
                    <a:p>
                      <a:pPr indent="2540" algn="just">
                        <a:lnSpc>
                          <a:spcPct val="105000"/>
                        </a:lnSpc>
                        <a:spcBef>
                          <a:spcPts val="35"/>
                        </a:spcBef>
                        <a:spcAft>
                          <a:spcPts val="0"/>
                        </a:spcAft>
                      </a:pPr>
                      <a:r>
                        <a:rPr lang="ms-MY" sz="1400" dirty="0">
                          <a:effectLst/>
                        </a:rPr>
                        <a:t>Seterusnya mengemukakan maklumat program</a:t>
                      </a:r>
                      <a:r>
                        <a:rPr lang="ms-MY" sz="1400" spc="185" dirty="0">
                          <a:effectLst/>
                        </a:rPr>
                        <a:t> </a:t>
                      </a:r>
                      <a:r>
                        <a:rPr lang="ms-MY" sz="1400" dirty="0">
                          <a:effectLst/>
                        </a:rPr>
                        <a:t>kepada MQA</a:t>
                      </a:r>
                      <a:r>
                        <a:rPr lang="ms-MY" sz="1400" spc="65" dirty="0">
                          <a:effectLst/>
                        </a:rPr>
                        <a:t> </a:t>
                      </a:r>
                      <a:r>
                        <a:rPr lang="ms-MY" sz="1400" dirty="0">
                          <a:effectLst/>
                        </a:rPr>
                        <a:t>beserta surat</a:t>
                      </a:r>
                      <a:r>
                        <a:rPr lang="ms-MY" sz="1400" spc="125" dirty="0">
                          <a:effectLst/>
                        </a:rPr>
                        <a:t> </a:t>
                      </a:r>
                      <a:r>
                        <a:rPr lang="ms-MY" sz="1400" dirty="0">
                          <a:effectLst/>
                        </a:rPr>
                        <a:t>kelulusan mengendalikan program</a:t>
                      </a:r>
                      <a:r>
                        <a:rPr lang="ms-MY" sz="1400" spc="165" dirty="0">
                          <a:effectLst/>
                        </a:rPr>
                        <a:t> </a:t>
                      </a:r>
                      <a:r>
                        <a:rPr lang="ms-MY" sz="1400" dirty="0">
                          <a:effectLst/>
                        </a:rPr>
                        <a:t>daripada KPM (PT)  untuk disenara</a:t>
                      </a:r>
                      <a:r>
                        <a:rPr lang="ms-MY" sz="1400" spc="55" dirty="0">
                          <a:effectLst/>
                        </a:rPr>
                        <a:t>i</a:t>
                      </a:r>
                      <a:r>
                        <a:rPr lang="ms-MY" sz="1400" dirty="0">
                          <a:effectLst/>
                        </a:rPr>
                        <a:t>kan dalam</a:t>
                      </a:r>
                      <a:r>
                        <a:rPr lang="ms-MY" sz="1400" spc="145" dirty="0">
                          <a:effectLst/>
                        </a:rPr>
                        <a:t> </a:t>
                      </a:r>
                      <a:r>
                        <a:rPr lang="ms-MY" sz="1400" dirty="0">
                          <a:effectLst/>
                        </a:rPr>
                        <a:t>Senarai Akreditasi Sementara</a:t>
                      </a:r>
                      <a:r>
                        <a:rPr lang="ms-MY" sz="1400" spc="135" dirty="0">
                          <a:effectLst/>
                        </a:rPr>
                        <a:t> </a:t>
                      </a:r>
                      <a:r>
                        <a:rPr lang="ms-MY" sz="1400" dirty="0">
                          <a:effectLst/>
                        </a:rPr>
                        <a:t>atau didaftarkan</a:t>
                      </a:r>
                      <a:r>
                        <a:rPr lang="ms-MY" sz="1400" spc="195" dirty="0">
                          <a:effectLst/>
                        </a:rPr>
                        <a:t> </a:t>
                      </a:r>
                      <a:r>
                        <a:rPr lang="ms-MY" sz="1400" dirty="0">
                          <a:effectLst/>
                        </a:rPr>
                        <a:t>dalam MQR.</a:t>
                      </a:r>
                      <a:endParaRPr lang="en-MY" sz="1400" dirty="0">
                        <a:effectLst/>
                      </a:endParaRPr>
                    </a:p>
                    <a:p>
                      <a:pPr algn="just">
                        <a:lnSpc>
                          <a:spcPct val="107000"/>
                        </a:lnSpc>
                        <a:spcAft>
                          <a:spcPts val="0"/>
                        </a:spcAft>
                      </a:pPr>
                      <a:r>
                        <a:rPr lang="ms-MY" sz="1400" dirty="0">
                          <a:effectLst/>
                        </a:rPr>
                        <a:t> </a:t>
                      </a:r>
                      <a:endParaRPr lang="en-MY"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indent="2540" algn="just">
                        <a:lnSpc>
                          <a:spcPct val="105000"/>
                        </a:lnSpc>
                        <a:spcBef>
                          <a:spcPts val="35"/>
                        </a:spcBef>
                        <a:spcAft>
                          <a:spcPts val="0"/>
                        </a:spcAft>
                      </a:pPr>
                      <a:r>
                        <a:rPr lang="ms-MY" sz="1400" dirty="0">
                          <a:effectLst/>
                        </a:rPr>
                        <a:t>Senat</a:t>
                      </a:r>
                      <a:r>
                        <a:rPr lang="ms-MY" sz="1400" spc="105" dirty="0">
                          <a:effectLst/>
                        </a:rPr>
                        <a:t> </a:t>
                      </a:r>
                      <a:r>
                        <a:rPr lang="ms-MY" sz="1400" dirty="0">
                          <a:effectLst/>
                        </a:rPr>
                        <a:t>universiti perlu</a:t>
                      </a:r>
                      <a:r>
                        <a:rPr lang="ms-MY" sz="1400" spc="80" dirty="0">
                          <a:effectLst/>
                        </a:rPr>
                        <a:t> </a:t>
                      </a:r>
                      <a:r>
                        <a:rPr lang="ms-MY" sz="1400" dirty="0">
                          <a:effectLst/>
                        </a:rPr>
                        <a:t>mengakredit program</a:t>
                      </a:r>
                      <a:r>
                        <a:rPr lang="ms-MY" sz="1400" spc="180" dirty="0">
                          <a:effectLst/>
                        </a:rPr>
                        <a:t> </a:t>
                      </a:r>
                      <a:r>
                        <a:rPr lang="ms-MY" sz="1400" dirty="0">
                          <a:effectLst/>
                        </a:rPr>
                        <a:t>baharu.</a:t>
                      </a:r>
                      <a:endParaRPr lang="en-MY" sz="1400" dirty="0">
                        <a:effectLst/>
                      </a:endParaRPr>
                    </a:p>
                    <a:p>
                      <a:pPr indent="2540">
                        <a:lnSpc>
                          <a:spcPct val="105000"/>
                        </a:lnSpc>
                        <a:spcBef>
                          <a:spcPts val="35"/>
                        </a:spcBef>
                        <a:spcAft>
                          <a:spcPts val="0"/>
                        </a:spcAft>
                      </a:pPr>
                      <a:r>
                        <a:rPr lang="ms-MY" sz="1400" dirty="0">
                          <a:effectLst/>
                        </a:rPr>
                        <a:t> </a:t>
                      </a:r>
                      <a:endParaRPr lang="en-MY" sz="1400" dirty="0">
                        <a:effectLst/>
                      </a:endParaRPr>
                    </a:p>
                    <a:p>
                      <a:pPr algn="just">
                        <a:lnSpc>
                          <a:spcPct val="107000"/>
                        </a:lnSpc>
                        <a:spcAft>
                          <a:spcPts val="0"/>
                        </a:spcAft>
                      </a:pPr>
                      <a:r>
                        <a:rPr lang="ms-MY" sz="1400" dirty="0">
                          <a:effectLst/>
                        </a:rPr>
                        <a:t>Memohon kelulusan KPM (PT) dengan mengemukakan KC Permohonan Program Akademik Baharu seperti di Lampiran 2.1.</a:t>
                      </a:r>
                      <a:endParaRPr lang="en-MY" sz="1400" dirty="0">
                        <a:effectLst/>
                      </a:endParaRPr>
                    </a:p>
                    <a:p>
                      <a:pPr indent="2540">
                        <a:lnSpc>
                          <a:spcPct val="105000"/>
                        </a:lnSpc>
                        <a:spcBef>
                          <a:spcPts val="35"/>
                        </a:spcBef>
                        <a:spcAft>
                          <a:spcPts val="0"/>
                        </a:spcAft>
                      </a:pPr>
                      <a:r>
                        <a:rPr lang="ms-MY" sz="1400" dirty="0">
                          <a:effectLst/>
                        </a:rPr>
                        <a:t> </a:t>
                      </a:r>
                      <a:endParaRPr lang="en-MY" sz="1400" dirty="0">
                        <a:effectLst/>
                      </a:endParaRPr>
                    </a:p>
                    <a:p>
                      <a:pPr algn="just">
                        <a:lnSpc>
                          <a:spcPct val="107000"/>
                        </a:lnSpc>
                        <a:spcAft>
                          <a:spcPts val="0"/>
                        </a:spcAft>
                      </a:pPr>
                      <a:r>
                        <a:rPr lang="ms-MY" sz="1400" dirty="0">
                          <a:effectLst/>
                        </a:rPr>
                        <a:t>Seterusnya mengemukakan maklumat program</a:t>
                      </a:r>
                      <a:r>
                        <a:rPr lang="ms-MY" sz="1400" spc="185" dirty="0">
                          <a:effectLst/>
                        </a:rPr>
                        <a:t> </a:t>
                      </a:r>
                      <a:r>
                        <a:rPr lang="ms-MY" sz="1400" dirty="0">
                          <a:effectLst/>
                        </a:rPr>
                        <a:t>kepada MQA</a:t>
                      </a:r>
                      <a:r>
                        <a:rPr lang="ms-MY" sz="1400" spc="65" dirty="0">
                          <a:effectLst/>
                        </a:rPr>
                        <a:t> </a:t>
                      </a:r>
                      <a:r>
                        <a:rPr lang="ms-MY" sz="1400" dirty="0">
                          <a:effectLst/>
                        </a:rPr>
                        <a:t>beserta surat</a:t>
                      </a:r>
                      <a:r>
                        <a:rPr lang="ms-MY" sz="1400" spc="125" dirty="0">
                          <a:effectLst/>
                        </a:rPr>
                        <a:t> </a:t>
                      </a:r>
                      <a:r>
                        <a:rPr lang="ms-MY" sz="1400" dirty="0">
                          <a:effectLst/>
                        </a:rPr>
                        <a:t>kelulusan mengendalikan program</a:t>
                      </a:r>
                      <a:r>
                        <a:rPr lang="ms-MY" sz="1400" spc="165" dirty="0">
                          <a:effectLst/>
                        </a:rPr>
                        <a:t> </a:t>
                      </a:r>
                      <a:r>
                        <a:rPr lang="ms-MY" sz="1400" dirty="0">
                          <a:effectLst/>
                        </a:rPr>
                        <a:t>daripada KPM (PT)  untuk disenara</a:t>
                      </a:r>
                      <a:r>
                        <a:rPr lang="ms-MY" sz="1400" spc="55" dirty="0">
                          <a:effectLst/>
                        </a:rPr>
                        <a:t>i</a:t>
                      </a:r>
                      <a:r>
                        <a:rPr lang="ms-MY" sz="1400" dirty="0">
                          <a:effectLst/>
                        </a:rPr>
                        <a:t>kan dalam</a:t>
                      </a:r>
                      <a:r>
                        <a:rPr lang="ms-MY" sz="1400" spc="145" dirty="0">
                          <a:effectLst/>
                        </a:rPr>
                        <a:t> </a:t>
                      </a:r>
                      <a:r>
                        <a:rPr lang="ms-MY" sz="1400" dirty="0">
                          <a:effectLst/>
                        </a:rPr>
                        <a:t>Senarai Akreditasi Sementara</a:t>
                      </a:r>
                      <a:r>
                        <a:rPr lang="ms-MY" sz="1400" spc="135" dirty="0">
                          <a:effectLst/>
                        </a:rPr>
                        <a:t> </a:t>
                      </a:r>
                      <a:r>
                        <a:rPr lang="ms-MY" sz="1400" dirty="0">
                          <a:effectLst/>
                        </a:rPr>
                        <a:t>atau didaftarkan</a:t>
                      </a:r>
                      <a:r>
                        <a:rPr lang="ms-MY" sz="1400" spc="195" dirty="0">
                          <a:effectLst/>
                        </a:rPr>
                        <a:t> </a:t>
                      </a:r>
                      <a:r>
                        <a:rPr lang="ms-MY" sz="1400" dirty="0">
                          <a:effectLst/>
                        </a:rPr>
                        <a:t>dalam MQR.</a:t>
                      </a:r>
                      <a:endParaRPr lang="en-MY"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05509116"/>
                  </a:ext>
                </a:extLst>
              </a:tr>
            </a:tbl>
          </a:graphicData>
        </a:graphic>
      </p:graphicFrame>
      <p:sp>
        <p:nvSpPr>
          <p:cNvPr id="6" name="Rectangle 5">
            <a:extLst>
              <a:ext uri="{FF2B5EF4-FFF2-40B4-BE49-F238E27FC236}">
                <a16:creationId xmlns:a16="http://schemas.microsoft.com/office/drawing/2014/main" id="{5E5182B4-50AB-4BC4-AC71-B2F29C5C3263}"/>
              </a:ext>
            </a:extLst>
          </p:cNvPr>
          <p:cNvSpPr/>
          <p:nvPr/>
        </p:nvSpPr>
        <p:spPr>
          <a:xfrm>
            <a:off x="3048000" y="2755098"/>
            <a:ext cx="6096000" cy="392159"/>
          </a:xfrm>
          <a:prstGeom prst="rect">
            <a:avLst/>
          </a:prstGeom>
        </p:spPr>
        <p:txBody>
          <a:bodyPr>
            <a:spAutoFit/>
          </a:bodyPr>
          <a:lstStyle/>
          <a:p>
            <a:pPr marL="214630" algn="just">
              <a:lnSpc>
                <a:spcPct val="115000"/>
              </a:lnSpc>
              <a:spcAft>
                <a:spcPts val="0"/>
              </a:spcAft>
            </a:pPr>
            <a:endParaRPr lang="en-MY" dirty="0"/>
          </a:p>
        </p:txBody>
      </p:sp>
    </p:spTree>
    <p:extLst>
      <p:ext uri="{BB962C8B-B14F-4D97-AF65-F5344CB8AC3E}">
        <p14:creationId xmlns:p14="http://schemas.microsoft.com/office/powerpoint/2010/main" val="32497167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531" y="141729"/>
            <a:ext cx="11344938" cy="1325563"/>
          </a:xfrm>
        </p:spPr>
        <p:txBody>
          <a:bodyPr>
            <a:noAutofit/>
          </a:bodyPr>
          <a:lstStyle/>
          <a:p>
            <a:r>
              <a:rPr lang="ms-MY" sz="3200" b="1" cap="all" dirty="0"/>
              <a:t>3.4.1 Kategori Perubahan Maklumat dan Tindakan UA (samb.)</a:t>
            </a:r>
            <a:r>
              <a:rPr lang="en-MY" sz="3200" b="1" cap="all" dirty="0"/>
              <a:t/>
            </a:r>
            <a:br>
              <a:rPr lang="en-MY" sz="3200" b="1" cap="all" dirty="0"/>
            </a:br>
            <a:endParaRPr lang="en-MY" sz="3200" dirty="0"/>
          </a:p>
        </p:txBody>
      </p:sp>
      <p:sp>
        <p:nvSpPr>
          <p:cNvPr id="3" name="Content Placeholder 2"/>
          <p:cNvSpPr>
            <a:spLocks noGrp="1"/>
          </p:cNvSpPr>
          <p:nvPr>
            <p:ph idx="1"/>
          </p:nvPr>
        </p:nvSpPr>
        <p:spPr>
          <a:xfrm>
            <a:off x="457199" y="804510"/>
            <a:ext cx="10515600" cy="467833"/>
          </a:xfrm>
        </p:spPr>
        <p:txBody>
          <a:bodyPr>
            <a:noAutofit/>
          </a:bodyPr>
          <a:lstStyle/>
          <a:p>
            <a:pPr marL="0" indent="0">
              <a:buNone/>
            </a:pPr>
            <a:r>
              <a:rPr lang="ms-MY" sz="1800" b="1" dirty="0"/>
              <a:t>Lampiran 3.1</a:t>
            </a:r>
            <a:r>
              <a:rPr lang="ms-MY" sz="1800" dirty="0"/>
              <a:t> perincian jenis perubahan maklumat dan tindakan yang perlu diambil</a:t>
            </a:r>
            <a:br>
              <a:rPr lang="ms-MY" sz="1800" dirty="0"/>
            </a:br>
            <a:endParaRPr lang="en-MY" sz="1800" dirty="0"/>
          </a:p>
        </p:txBody>
      </p:sp>
      <p:graphicFrame>
        <p:nvGraphicFramePr>
          <p:cNvPr id="4" name="Content Placeholder 3">
            <a:extLst>
              <a:ext uri="{FF2B5EF4-FFF2-40B4-BE49-F238E27FC236}">
                <a16:creationId xmlns:a16="http://schemas.microsoft.com/office/drawing/2014/main" id="{1DEA9E1A-5622-4377-999E-C36C8789918C}"/>
              </a:ext>
            </a:extLst>
          </p:cNvPr>
          <p:cNvGraphicFramePr>
            <a:graphicFrameLocks/>
          </p:cNvGraphicFramePr>
          <p:nvPr>
            <p:extLst>
              <p:ext uri="{D42A27DB-BD31-4B8C-83A1-F6EECF244321}">
                <p14:modId xmlns:p14="http://schemas.microsoft.com/office/powerpoint/2010/main" val="1072398714"/>
              </p:ext>
            </p:extLst>
          </p:nvPr>
        </p:nvGraphicFramePr>
        <p:xfrm>
          <a:off x="457199" y="1303482"/>
          <a:ext cx="11175784" cy="5461066"/>
        </p:xfrm>
        <a:graphic>
          <a:graphicData uri="http://schemas.openxmlformats.org/drawingml/2006/table">
            <a:tbl>
              <a:tblPr firstRow="1" firstCol="1" bandRow="1">
                <a:tableStyleId>{5DA37D80-6434-44D0-A028-1B22A696006F}</a:tableStyleId>
              </a:tblPr>
              <a:tblGrid>
                <a:gridCol w="5390877">
                  <a:extLst>
                    <a:ext uri="{9D8B030D-6E8A-4147-A177-3AD203B41FA5}">
                      <a16:colId xmlns:a16="http://schemas.microsoft.com/office/drawing/2014/main" val="2430015080"/>
                    </a:ext>
                  </a:extLst>
                </a:gridCol>
                <a:gridCol w="2747539">
                  <a:extLst>
                    <a:ext uri="{9D8B030D-6E8A-4147-A177-3AD203B41FA5}">
                      <a16:colId xmlns:a16="http://schemas.microsoft.com/office/drawing/2014/main" val="2143850215"/>
                    </a:ext>
                  </a:extLst>
                </a:gridCol>
                <a:gridCol w="3037368">
                  <a:extLst>
                    <a:ext uri="{9D8B030D-6E8A-4147-A177-3AD203B41FA5}">
                      <a16:colId xmlns:a16="http://schemas.microsoft.com/office/drawing/2014/main" val="1070427247"/>
                    </a:ext>
                  </a:extLst>
                </a:gridCol>
              </a:tblGrid>
              <a:tr h="224238">
                <a:tc>
                  <a:txBody>
                    <a:bodyPr/>
                    <a:lstStyle/>
                    <a:p>
                      <a:pPr algn="ctr">
                        <a:lnSpc>
                          <a:spcPct val="107000"/>
                        </a:lnSpc>
                        <a:spcAft>
                          <a:spcPts val="0"/>
                        </a:spcAft>
                      </a:pPr>
                      <a:r>
                        <a:rPr lang="ms-MY" sz="1400" dirty="0">
                          <a:effectLst/>
                        </a:rPr>
                        <a:t>PERUBAHAN</a:t>
                      </a:r>
                      <a:endParaRPr lang="en-MY" sz="1400" dirty="0">
                        <a:effectLst/>
                        <a:latin typeface="Calibri" panose="020F0502020204030204" pitchFamily="34" charset="0"/>
                        <a:ea typeface="Calibri" panose="020F0502020204030204" pitchFamily="34" charset="0"/>
                        <a:cs typeface="Arial" panose="020B0604020202020204" pitchFamily="34" charset="0"/>
                      </a:endParaRPr>
                    </a:p>
                  </a:txBody>
                  <a:tcPr marL="61274" marR="61274" marT="0" marB="0" anchor="ctr"/>
                </a:tc>
                <a:tc>
                  <a:txBody>
                    <a:bodyPr/>
                    <a:lstStyle/>
                    <a:p>
                      <a:pPr algn="ctr">
                        <a:lnSpc>
                          <a:spcPct val="107000"/>
                        </a:lnSpc>
                        <a:spcAft>
                          <a:spcPts val="0"/>
                        </a:spcAft>
                      </a:pPr>
                      <a:r>
                        <a:rPr lang="ms-MY" sz="1400" dirty="0">
                          <a:effectLst/>
                        </a:rPr>
                        <a:t>UA BUKAN BERSTATUS SWA</a:t>
                      </a:r>
                      <a:endParaRPr lang="en-MY" sz="1400" dirty="0">
                        <a:effectLst/>
                        <a:latin typeface="Calibri" panose="020F0502020204030204" pitchFamily="34" charset="0"/>
                        <a:ea typeface="Calibri" panose="020F0502020204030204" pitchFamily="34" charset="0"/>
                        <a:cs typeface="Arial" panose="020B0604020202020204" pitchFamily="34" charset="0"/>
                      </a:endParaRPr>
                    </a:p>
                  </a:txBody>
                  <a:tcPr marL="61274" marR="61274" marT="0" marB="0" anchor="ctr"/>
                </a:tc>
                <a:tc>
                  <a:txBody>
                    <a:bodyPr/>
                    <a:lstStyle/>
                    <a:p>
                      <a:pPr algn="ctr">
                        <a:lnSpc>
                          <a:spcPct val="107000"/>
                        </a:lnSpc>
                        <a:spcAft>
                          <a:spcPts val="0"/>
                        </a:spcAft>
                      </a:pPr>
                      <a:r>
                        <a:rPr lang="ms-MY" sz="1400" dirty="0">
                          <a:effectLst/>
                        </a:rPr>
                        <a:t>UA BERSTATUS SWA</a:t>
                      </a:r>
                      <a:endParaRPr lang="en-MY" sz="1400" dirty="0">
                        <a:effectLst/>
                        <a:latin typeface="Calibri" panose="020F0502020204030204" pitchFamily="34" charset="0"/>
                        <a:ea typeface="Calibri" panose="020F0502020204030204" pitchFamily="34" charset="0"/>
                        <a:cs typeface="Arial" panose="020B0604020202020204" pitchFamily="34" charset="0"/>
                      </a:endParaRPr>
                    </a:p>
                  </a:txBody>
                  <a:tcPr marL="61274" marR="61274" marT="0" marB="0" anchor="ctr"/>
                </a:tc>
                <a:extLst>
                  <a:ext uri="{0D108BD9-81ED-4DB2-BD59-A6C34878D82A}">
                    <a16:rowId xmlns:a16="http://schemas.microsoft.com/office/drawing/2014/main" val="3379656294"/>
                  </a:ext>
                </a:extLst>
              </a:tr>
              <a:tr h="626475">
                <a:tc gridSpan="3">
                  <a:txBody>
                    <a:bodyPr/>
                    <a:lstStyle/>
                    <a:p>
                      <a:pPr algn="just">
                        <a:lnSpc>
                          <a:spcPct val="107000"/>
                        </a:lnSpc>
                        <a:spcAft>
                          <a:spcPts val="0"/>
                        </a:spcAft>
                      </a:pPr>
                      <a:r>
                        <a:rPr lang="ms-MY" sz="1400" dirty="0">
                          <a:effectLst/>
                        </a:rPr>
                        <a:t>iv. Perubahan/penambahan kaedah</a:t>
                      </a:r>
                      <a:r>
                        <a:rPr lang="ms-MY" sz="1400" spc="290" dirty="0">
                          <a:effectLst/>
                        </a:rPr>
                        <a:t> </a:t>
                      </a:r>
                      <a:r>
                        <a:rPr lang="ms-MY" sz="1400" dirty="0">
                          <a:effectLst/>
                        </a:rPr>
                        <a:t>penyampaian program</a:t>
                      </a:r>
                      <a:r>
                        <a:rPr lang="ms-MY" sz="1400" spc="210" dirty="0">
                          <a:effectLst/>
                        </a:rPr>
                        <a:t> </a:t>
                      </a:r>
                      <a:r>
                        <a:rPr lang="ms-MY" sz="1400" dirty="0">
                          <a:effectLst/>
                        </a:rPr>
                        <a:t>daripada Konvensional</a:t>
                      </a:r>
                      <a:r>
                        <a:rPr lang="ms-MY" sz="1400" spc="225" dirty="0">
                          <a:effectLst/>
                        </a:rPr>
                        <a:t> </a:t>
                      </a:r>
                      <a:r>
                        <a:rPr lang="ms-MY" sz="1400" dirty="0">
                          <a:effectLst/>
                        </a:rPr>
                        <a:t>kepada Open</a:t>
                      </a:r>
                      <a:r>
                        <a:rPr lang="ms-MY" sz="1400" spc="65" dirty="0">
                          <a:effectLst/>
                        </a:rPr>
                        <a:t> </a:t>
                      </a:r>
                      <a:r>
                        <a:rPr lang="ms-MY" sz="1400" dirty="0">
                          <a:effectLst/>
                        </a:rPr>
                        <a:t>and</a:t>
                      </a:r>
                      <a:r>
                        <a:rPr lang="ms-MY" sz="1400" spc="60" dirty="0">
                          <a:effectLst/>
                        </a:rPr>
                        <a:t> </a:t>
                      </a:r>
                      <a:r>
                        <a:rPr lang="ms-MY" sz="1400" dirty="0">
                          <a:effectLst/>
                        </a:rPr>
                        <a:t>Distance Leaming</a:t>
                      </a:r>
                      <a:r>
                        <a:rPr lang="ms-MY" sz="1400" spc="215" dirty="0">
                          <a:effectLst/>
                        </a:rPr>
                        <a:t> </a:t>
                      </a:r>
                      <a:r>
                        <a:rPr lang="ms-MY" sz="1400" dirty="0">
                          <a:effectLst/>
                        </a:rPr>
                        <a:t>(ODL)</a:t>
                      </a:r>
                      <a:r>
                        <a:rPr lang="ms-MY" sz="1400" spc="80" dirty="0">
                          <a:effectLst/>
                        </a:rPr>
                        <a:t> </a:t>
                      </a:r>
                      <a:r>
                        <a:rPr lang="ms-MY" sz="1400" dirty="0">
                          <a:effectLst/>
                        </a:rPr>
                        <a:t>ATAU perubahan/penambahan mod</a:t>
                      </a:r>
                      <a:r>
                        <a:rPr lang="ms-MY" sz="1400" spc="150" dirty="0">
                          <a:effectLst/>
                        </a:rPr>
                        <a:t> </a:t>
                      </a:r>
                      <a:r>
                        <a:rPr lang="ms-MY" sz="1400" dirty="0">
                          <a:effectLst/>
                        </a:rPr>
                        <a:t>penawaran</a:t>
                      </a:r>
                      <a:r>
                        <a:rPr lang="ms-MY" sz="1400" spc="225" dirty="0">
                          <a:effectLst/>
                        </a:rPr>
                        <a:t> </a:t>
                      </a:r>
                      <a:r>
                        <a:rPr lang="ms-MY" sz="1400" dirty="0">
                          <a:effectLst/>
                        </a:rPr>
                        <a:t>program daripada</a:t>
                      </a:r>
                      <a:r>
                        <a:rPr lang="ms-MY" sz="1400" spc="235" dirty="0">
                          <a:effectLst/>
                        </a:rPr>
                        <a:t> </a:t>
                      </a:r>
                      <a:r>
                        <a:rPr lang="ms-MY" sz="1400" dirty="0">
                          <a:effectLst/>
                        </a:rPr>
                        <a:t>mod</a:t>
                      </a:r>
                      <a:r>
                        <a:rPr lang="ms-MY" sz="1400" spc="120" dirty="0">
                          <a:effectLst/>
                        </a:rPr>
                        <a:t> </a:t>
                      </a:r>
                      <a:r>
                        <a:rPr lang="ms-MY" sz="1400" dirty="0">
                          <a:effectLst/>
                        </a:rPr>
                        <a:t>campuran atau</a:t>
                      </a:r>
                      <a:r>
                        <a:rPr lang="ms-MY" sz="1400" spc="95" dirty="0">
                          <a:effectLst/>
                        </a:rPr>
                        <a:t> </a:t>
                      </a:r>
                      <a:r>
                        <a:rPr lang="ms-MY" sz="1400" dirty="0">
                          <a:effectLst/>
                        </a:rPr>
                        <a:t>mod</a:t>
                      </a:r>
                      <a:r>
                        <a:rPr lang="ms-MY" sz="1400" spc="100" dirty="0">
                          <a:effectLst/>
                        </a:rPr>
                        <a:t> </a:t>
                      </a:r>
                      <a:r>
                        <a:rPr lang="ms-MY" sz="1400" dirty="0">
                          <a:effectLst/>
                        </a:rPr>
                        <a:t>kerja</a:t>
                      </a:r>
                      <a:r>
                        <a:rPr lang="ms-MY" sz="1400" spc="150" dirty="0">
                          <a:effectLst/>
                        </a:rPr>
                        <a:t> </a:t>
                      </a:r>
                      <a:r>
                        <a:rPr lang="ms-MY" sz="1400" dirty="0">
                          <a:effectLst/>
                        </a:rPr>
                        <a:t>kursus kepada</a:t>
                      </a:r>
                      <a:r>
                        <a:rPr lang="ms-MY" sz="1400" spc="185" dirty="0">
                          <a:effectLst/>
                        </a:rPr>
                        <a:t> </a:t>
                      </a:r>
                      <a:r>
                        <a:rPr lang="ms-MY" sz="1400" dirty="0">
                          <a:effectLst/>
                        </a:rPr>
                        <a:t>mod</a:t>
                      </a:r>
                      <a:r>
                        <a:rPr lang="ms-MY" sz="1400" spc="160" dirty="0">
                          <a:effectLst/>
                        </a:rPr>
                        <a:t> </a:t>
                      </a:r>
                      <a:r>
                        <a:rPr lang="ms-MY" sz="1400" dirty="0">
                          <a:effectLst/>
                        </a:rPr>
                        <a:t>penyelidikan bagi</a:t>
                      </a:r>
                      <a:r>
                        <a:rPr lang="ms-MY" sz="1400" spc="210" dirty="0">
                          <a:effectLst/>
                        </a:rPr>
                        <a:t> </a:t>
                      </a:r>
                      <a:r>
                        <a:rPr lang="ms-MY" sz="1400" dirty="0">
                          <a:effectLst/>
                        </a:rPr>
                        <a:t>program pascasiswazah.</a:t>
                      </a:r>
                      <a:endParaRPr lang="en-MY" sz="1800" dirty="0">
                        <a:effectLst/>
                        <a:latin typeface="Calibri" panose="020F0502020204030204" pitchFamily="34" charset="0"/>
                        <a:ea typeface="Calibri" panose="020F0502020204030204" pitchFamily="34" charset="0"/>
                        <a:cs typeface="Arial" panose="020B0604020202020204" pitchFamily="34" charset="0"/>
                      </a:endParaRPr>
                    </a:p>
                  </a:txBody>
                  <a:tcPr marL="61274" marR="61274" marT="0" marB="0" anchor="ctr"/>
                </a:tc>
                <a:tc hMerge="1">
                  <a:txBody>
                    <a:bodyPr/>
                    <a:lstStyle/>
                    <a:p>
                      <a:endParaRPr lang="en-US"/>
                    </a:p>
                  </a:txBody>
                  <a:tcPr/>
                </a:tc>
                <a:tc hMerge="1">
                  <a:txBody>
                    <a:bodyPr/>
                    <a:lstStyle/>
                    <a:p>
                      <a:pPr algn="just">
                        <a:lnSpc>
                          <a:spcPct val="107000"/>
                        </a:lnSpc>
                        <a:spcAft>
                          <a:spcPts val="0"/>
                        </a:spcAft>
                      </a:pPr>
                      <a:endParaRPr lang="en-MY" sz="1400" dirty="0">
                        <a:effectLst/>
                        <a:latin typeface="Calibri" panose="020F0502020204030204" pitchFamily="34" charset="0"/>
                        <a:ea typeface="Calibri" panose="020F0502020204030204" pitchFamily="34" charset="0"/>
                        <a:cs typeface="Arial" panose="020B0604020202020204" pitchFamily="34" charset="0"/>
                      </a:endParaRPr>
                    </a:p>
                  </a:txBody>
                  <a:tcPr marL="61274" marR="61274" marT="0" marB="0" anchor="ctr"/>
                </a:tc>
                <a:extLst>
                  <a:ext uri="{0D108BD9-81ED-4DB2-BD59-A6C34878D82A}">
                    <a16:rowId xmlns:a16="http://schemas.microsoft.com/office/drawing/2014/main" val="1992787996"/>
                  </a:ext>
                </a:extLst>
              </a:tr>
              <a:tr h="4562077">
                <a:tc>
                  <a:txBody>
                    <a:bodyPr/>
                    <a:lstStyle/>
                    <a:p>
                      <a:pPr marL="342900" lvl="0" indent="-342900" algn="just">
                        <a:lnSpc>
                          <a:spcPct val="115000"/>
                        </a:lnSpc>
                        <a:spcAft>
                          <a:spcPts val="0"/>
                        </a:spcAft>
                        <a:buFont typeface="+mj-lt"/>
                        <a:buAutoNum type="alphaLcParenR"/>
                      </a:pPr>
                      <a:r>
                        <a:rPr lang="ms-MY" sz="1600" b="0" dirty="0">
                          <a:effectLst/>
                        </a:rPr>
                        <a:t>Perubahan/penambahan kaedah penyampaian program daripada Konvensional kepada Open and Distance Leaming (ODL)</a:t>
                      </a:r>
                    </a:p>
                    <a:p>
                      <a:pPr marL="342900" lvl="0" indent="-342900" algn="just">
                        <a:lnSpc>
                          <a:spcPct val="115000"/>
                        </a:lnSpc>
                        <a:spcAft>
                          <a:spcPts val="0"/>
                        </a:spcAft>
                        <a:buFont typeface="+mj-lt"/>
                        <a:buAutoNum type="alphaLcParenR"/>
                      </a:pPr>
                      <a:endParaRPr lang="ms-MY" sz="1600" b="0" dirty="0">
                        <a:effectLst/>
                      </a:endParaRPr>
                    </a:p>
                    <a:p>
                      <a:pPr marL="342900" lvl="0" indent="-342900" algn="just">
                        <a:lnSpc>
                          <a:spcPct val="115000"/>
                        </a:lnSpc>
                        <a:spcAft>
                          <a:spcPts val="0"/>
                        </a:spcAft>
                        <a:buFont typeface="+mj-lt"/>
                        <a:buAutoNum type="alphaLcParenR"/>
                      </a:pPr>
                      <a:r>
                        <a:rPr lang="ms-MY" sz="1600" b="0" dirty="0">
                          <a:effectLst/>
                        </a:rPr>
                        <a:t>Perubahan/penambahan mod penawaran program daripada mod campuran atau mod kerja kursus kepada mod penyelidikan bagi program pascasiswazah.</a:t>
                      </a:r>
                      <a:endParaRPr lang="en-MY" sz="1600" b="0" dirty="0">
                        <a:effectLst/>
                      </a:endParaRPr>
                    </a:p>
                    <a:p>
                      <a:pPr>
                        <a:lnSpc>
                          <a:spcPct val="107000"/>
                        </a:lnSpc>
                        <a:spcAft>
                          <a:spcPts val="0"/>
                        </a:spcAft>
                      </a:pPr>
                      <a:r>
                        <a:rPr lang="ms-MY" sz="1600" b="0" dirty="0">
                          <a:effectLst/>
                        </a:rPr>
                        <a:t> </a:t>
                      </a:r>
                      <a:endParaRPr lang="en-MY" sz="1600" b="0" dirty="0">
                        <a:effectLst/>
                      </a:endParaRPr>
                    </a:p>
                    <a:p>
                      <a:pPr>
                        <a:lnSpc>
                          <a:spcPct val="107000"/>
                        </a:lnSpc>
                        <a:spcAft>
                          <a:spcPts val="0"/>
                        </a:spcAft>
                      </a:pPr>
                      <a:r>
                        <a:rPr lang="ms-MY" sz="1600" b="0" dirty="0">
                          <a:effectLst/>
                        </a:rPr>
                        <a:t> </a:t>
                      </a:r>
                      <a:endParaRPr lang="en-MY" sz="1600" b="0" dirty="0">
                        <a:effectLst/>
                      </a:endParaRPr>
                    </a:p>
                    <a:p>
                      <a:pPr>
                        <a:lnSpc>
                          <a:spcPct val="107000"/>
                        </a:lnSpc>
                        <a:spcAft>
                          <a:spcPts val="0"/>
                        </a:spcAft>
                      </a:pPr>
                      <a:r>
                        <a:rPr lang="ms-MY" sz="1600" b="0" dirty="0">
                          <a:effectLst/>
                        </a:rPr>
                        <a:t> </a:t>
                      </a:r>
                      <a:endParaRPr lang="en-MY" sz="1600" b="0" dirty="0">
                        <a:effectLst/>
                      </a:endParaRPr>
                    </a:p>
                    <a:p>
                      <a:pPr>
                        <a:lnSpc>
                          <a:spcPct val="107000"/>
                        </a:lnSpc>
                        <a:spcAft>
                          <a:spcPts val="0"/>
                        </a:spcAft>
                      </a:pPr>
                      <a:r>
                        <a:rPr lang="ms-MY" sz="1600" b="0" dirty="0">
                          <a:effectLst/>
                        </a:rPr>
                        <a:t> </a:t>
                      </a:r>
                      <a:endParaRPr lang="en-MY" sz="1600" b="0" dirty="0">
                        <a:effectLst/>
                      </a:endParaRPr>
                    </a:p>
                    <a:p>
                      <a:pPr>
                        <a:lnSpc>
                          <a:spcPct val="107000"/>
                        </a:lnSpc>
                        <a:spcAft>
                          <a:spcPts val="0"/>
                        </a:spcAft>
                      </a:pPr>
                      <a:r>
                        <a:rPr lang="ms-MY" sz="1600" b="0" dirty="0">
                          <a:effectLst/>
                        </a:rPr>
                        <a:t> </a:t>
                      </a:r>
                      <a:endParaRPr lang="en-MY" sz="1600" b="0" dirty="0">
                        <a:effectLst/>
                      </a:endParaRPr>
                    </a:p>
                    <a:p>
                      <a:pPr>
                        <a:lnSpc>
                          <a:spcPct val="107000"/>
                        </a:lnSpc>
                        <a:spcAft>
                          <a:spcPts val="0"/>
                        </a:spcAft>
                      </a:pPr>
                      <a:r>
                        <a:rPr lang="ms-MY" sz="1600" b="0" dirty="0">
                          <a:effectLst/>
                        </a:rPr>
                        <a:t> </a:t>
                      </a:r>
                      <a:endParaRPr lang="en-MY" sz="1600" b="0" dirty="0">
                        <a:effectLst/>
                      </a:endParaRPr>
                    </a:p>
                    <a:p>
                      <a:pPr algn="just">
                        <a:lnSpc>
                          <a:spcPct val="107000"/>
                        </a:lnSpc>
                        <a:spcAft>
                          <a:spcPts val="0"/>
                        </a:spcAft>
                      </a:pPr>
                      <a:r>
                        <a:rPr lang="ms-MY" sz="1600" b="0" dirty="0">
                          <a:effectLst/>
                        </a:rPr>
                        <a:t> </a:t>
                      </a:r>
                      <a:endParaRPr lang="en-MY" sz="16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07000"/>
                        </a:lnSpc>
                        <a:spcAft>
                          <a:spcPts val="0"/>
                        </a:spcAft>
                      </a:pPr>
                      <a:r>
                        <a:rPr lang="ms-MY" sz="1600" b="0" dirty="0">
                          <a:effectLst/>
                        </a:rPr>
                        <a:t>Mengemukakan permohonan baharu</a:t>
                      </a:r>
                      <a:r>
                        <a:rPr lang="ms-MY" sz="1600" b="0" spc="230" dirty="0">
                          <a:effectLst/>
                        </a:rPr>
                        <a:t> </a:t>
                      </a:r>
                      <a:r>
                        <a:rPr lang="ms-MY" sz="1600" b="0" dirty="0">
                          <a:effectLst/>
                        </a:rPr>
                        <a:t>kepada MQA.</a:t>
                      </a:r>
                      <a:endParaRPr lang="en-MY" sz="1600" b="0" dirty="0">
                        <a:effectLst/>
                      </a:endParaRPr>
                    </a:p>
                    <a:p>
                      <a:pPr>
                        <a:lnSpc>
                          <a:spcPct val="107000"/>
                        </a:lnSpc>
                        <a:spcAft>
                          <a:spcPts val="0"/>
                        </a:spcAft>
                      </a:pPr>
                      <a:r>
                        <a:rPr lang="ms-MY" sz="1600" b="0" dirty="0">
                          <a:effectLst/>
                        </a:rPr>
                        <a:t> </a:t>
                      </a:r>
                      <a:endParaRPr lang="en-MY" sz="1600" b="0" dirty="0">
                        <a:effectLst/>
                      </a:endParaRPr>
                    </a:p>
                    <a:p>
                      <a:pPr algn="just">
                        <a:lnSpc>
                          <a:spcPct val="107000"/>
                        </a:lnSpc>
                        <a:spcAft>
                          <a:spcPts val="0"/>
                        </a:spcAft>
                      </a:pPr>
                      <a:r>
                        <a:rPr lang="ms-MY" sz="1600" b="0" dirty="0">
                          <a:effectLst/>
                        </a:rPr>
                        <a:t>Memohon kelulusan KPM (PT) dengan mengemukakan KC Permohonan Program Akademik Baharu seperti di Lampiran 2.1.</a:t>
                      </a:r>
                      <a:endParaRPr lang="en-MY" sz="1600" b="0" dirty="0">
                        <a:effectLst/>
                      </a:endParaRPr>
                    </a:p>
                    <a:p>
                      <a:pPr>
                        <a:lnSpc>
                          <a:spcPct val="107000"/>
                        </a:lnSpc>
                        <a:spcAft>
                          <a:spcPts val="0"/>
                        </a:spcAft>
                      </a:pPr>
                      <a:r>
                        <a:rPr lang="ms-MY" sz="1600" b="0" dirty="0">
                          <a:effectLst/>
                        </a:rPr>
                        <a:t> </a:t>
                      </a:r>
                      <a:endParaRPr lang="en-MY" sz="1600" b="0" dirty="0">
                        <a:effectLst/>
                      </a:endParaRPr>
                    </a:p>
                    <a:p>
                      <a:pPr algn="just">
                        <a:lnSpc>
                          <a:spcPct val="107000"/>
                        </a:lnSpc>
                        <a:spcAft>
                          <a:spcPts val="0"/>
                        </a:spcAft>
                      </a:pPr>
                      <a:r>
                        <a:rPr lang="ms-MY" sz="1600" b="0" dirty="0">
                          <a:effectLst/>
                        </a:rPr>
                        <a:t>Sekiranya perubahan memerlukan pindaan</a:t>
                      </a:r>
                      <a:r>
                        <a:rPr lang="ms-MY" sz="1600" b="0" spc="205" dirty="0">
                          <a:effectLst/>
                        </a:rPr>
                        <a:t> </a:t>
                      </a:r>
                      <a:r>
                        <a:rPr lang="ms-MY" sz="1600" b="0" dirty="0">
                          <a:effectLst/>
                        </a:rPr>
                        <a:t>pada MQR,</a:t>
                      </a:r>
                      <a:r>
                        <a:rPr lang="ms-MY" sz="1600" b="0" spc="145" dirty="0">
                          <a:effectLst/>
                        </a:rPr>
                        <a:t> </a:t>
                      </a:r>
                      <a:r>
                        <a:rPr lang="ms-MY" sz="1600" b="0" dirty="0">
                          <a:effectLst/>
                        </a:rPr>
                        <a:t>PPT</a:t>
                      </a:r>
                      <a:r>
                        <a:rPr lang="ms-MY" sz="1600" b="0" spc="80" dirty="0">
                          <a:effectLst/>
                        </a:rPr>
                        <a:t> </a:t>
                      </a:r>
                      <a:r>
                        <a:rPr lang="ms-MY" sz="1600" b="0" dirty="0">
                          <a:effectLst/>
                        </a:rPr>
                        <a:t>perlu memaklumkan kepada</a:t>
                      </a:r>
                      <a:r>
                        <a:rPr lang="ms-MY" sz="1600" b="0" spc="190" dirty="0">
                          <a:effectLst/>
                        </a:rPr>
                        <a:t> </a:t>
                      </a:r>
                      <a:r>
                        <a:rPr lang="ms-MY" sz="1600" b="0" dirty="0">
                          <a:effectLst/>
                        </a:rPr>
                        <a:t>MQA secara</a:t>
                      </a:r>
                      <a:r>
                        <a:rPr lang="ms-MY" sz="1600" b="0" spc="170" dirty="0">
                          <a:effectLst/>
                        </a:rPr>
                        <a:t> </a:t>
                      </a:r>
                      <a:r>
                        <a:rPr lang="ms-MY" sz="1600" b="0" dirty="0">
                          <a:effectLst/>
                        </a:rPr>
                        <a:t>bertulis dengan disertakan</a:t>
                      </a:r>
                      <a:r>
                        <a:rPr lang="ms-MY" sz="1600" b="0" spc="205" dirty="0">
                          <a:effectLst/>
                        </a:rPr>
                        <a:t> </a:t>
                      </a:r>
                      <a:r>
                        <a:rPr lang="ms-MY" sz="1600" b="0" dirty="0">
                          <a:effectLst/>
                        </a:rPr>
                        <a:t>surat kelulusan  perubahan/pindaan</a:t>
                      </a:r>
                      <a:r>
                        <a:rPr lang="ms-MY" sz="1600" b="0" spc="120" dirty="0">
                          <a:effectLst/>
                        </a:rPr>
                        <a:t> </a:t>
                      </a:r>
                      <a:r>
                        <a:rPr lang="ms-MY" sz="1600" b="0" dirty="0">
                          <a:effectLst/>
                        </a:rPr>
                        <a:t>maklumat daripada</a:t>
                      </a:r>
                      <a:r>
                        <a:rPr lang="ms-MY" sz="1600" b="0" spc="230" dirty="0">
                          <a:effectLst/>
                        </a:rPr>
                        <a:t> </a:t>
                      </a:r>
                      <a:r>
                        <a:rPr lang="ms-MY" sz="1600" b="0" dirty="0">
                          <a:effectLst/>
                        </a:rPr>
                        <a:t>KPM (PT) bersama maklumat perubahan.</a:t>
                      </a:r>
                      <a:endParaRPr lang="en-MY" sz="16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indent="5715" algn="just">
                        <a:lnSpc>
                          <a:spcPct val="104000"/>
                        </a:lnSpc>
                        <a:spcBef>
                          <a:spcPts val="55"/>
                        </a:spcBef>
                        <a:spcAft>
                          <a:spcPts val="0"/>
                        </a:spcAft>
                      </a:pPr>
                      <a:r>
                        <a:rPr lang="ms-MY" sz="1600" b="0" dirty="0">
                          <a:effectLst/>
                        </a:rPr>
                        <a:t>Senat</a:t>
                      </a:r>
                      <a:r>
                        <a:rPr lang="ms-MY" sz="1600" b="0" spc="210" dirty="0">
                          <a:effectLst/>
                        </a:rPr>
                        <a:t> </a:t>
                      </a:r>
                      <a:r>
                        <a:rPr lang="ms-MY" sz="1600" b="0" spc="-5" dirty="0">
                          <a:effectLst/>
                        </a:rPr>
                        <a:t>universiti</a:t>
                      </a:r>
                      <a:r>
                        <a:rPr lang="ms-MY" sz="1600" b="0" spc="130" dirty="0">
                          <a:effectLst/>
                        </a:rPr>
                        <a:t> </a:t>
                      </a:r>
                      <a:r>
                        <a:rPr lang="ms-MY" sz="1600" b="0" dirty="0">
                          <a:effectLst/>
                        </a:rPr>
                        <a:t>perlu</a:t>
                      </a:r>
                      <a:r>
                        <a:rPr lang="ms-MY" sz="1600" b="0" spc="165" dirty="0">
                          <a:effectLst/>
                        </a:rPr>
                        <a:t> </a:t>
                      </a:r>
                      <a:r>
                        <a:rPr lang="ms-MY" sz="1600" b="0" dirty="0">
                          <a:effectLst/>
                        </a:rPr>
                        <a:t>mengakredit program</a:t>
                      </a:r>
                      <a:r>
                        <a:rPr lang="ms-MY" sz="1600" b="0" spc="275" dirty="0">
                          <a:effectLst/>
                        </a:rPr>
                        <a:t> </a:t>
                      </a:r>
                      <a:r>
                        <a:rPr lang="ms-MY" sz="1600" b="0" dirty="0">
                          <a:effectLst/>
                        </a:rPr>
                        <a:t>baharu.</a:t>
                      </a:r>
                      <a:endParaRPr lang="en-MY" sz="1600" b="0" dirty="0">
                        <a:effectLst/>
                      </a:endParaRPr>
                    </a:p>
                    <a:p>
                      <a:pPr indent="5715">
                        <a:lnSpc>
                          <a:spcPct val="104000"/>
                        </a:lnSpc>
                        <a:spcBef>
                          <a:spcPts val="55"/>
                        </a:spcBef>
                        <a:spcAft>
                          <a:spcPts val="0"/>
                        </a:spcAft>
                      </a:pPr>
                      <a:r>
                        <a:rPr lang="ms-MY" sz="1600" b="0" dirty="0">
                          <a:effectLst/>
                        </a:rPr>
                        <a:t> </a:t>
                      </a:r>
                      <a:endParaRPr lang="en-MY" sz="1600" b="0" dirty="0">
                        <a:effectLst/>
                      </a:endParaRPr>
                    </a:p>
                    <a:p>
                      <a:pPr algn="just">
                        <a:lnSpc>
                          <a:spcPct val="107000"/>
                        </a:lnSpc>
                        <a:spcAft>
                          <a:spcPts val="0"/>
                        </a:spcAft>
                      </a:pPr>
                      <a:r>
                        <a:rPr lang="ms-MY" sz="1600" b="0" dirty="0">
                          <a:effectLst/>
                        </a:rPr>
                        <a:t>Memohon kelulusan KPM (PT) dengan mengemukakan KC Permohonan Program Akademik Baharu seperti di Lampiran 2.1.</a:t>
                      </a:r>
                      <a:endParaRPr lang="en-MY" sz="1600" b="0" dirty="0">
                        <a:effectLst/>
                      </a:endParaRPr>
                    </a:p>
                    <a:p>
                      <a:pPr indent="5715">
                        <a:lnSpc>
                          <a:spcPct val="104000"/>
                        </a:lnSpc>
                        <a:spcBef>
                          <a:spcPts val="55"/>
                        </a:spcBef>
                        <a:spcAft>
                          <a:spcPts val="0"/>
                        </a:spcAft>
                      </a:pPr>
                      <a:r>
                        <a:rPr lang="ms-MY" sz="1600" b="0" dirty="0">
                          <a:effectLst/>
                        </a:rPr>
                        <a:t> </a:t>
                      </a:r>
                      <a:endParaRPr lang="en-MY" sz="1600" b="0" dirty="0">
                        <a:effectLst/>
                      </a:endParaRPr>
                    </a:p>
                    <a:p>
                      <a:pPr algn="just">
                        <a:lnSpc>
                          <a:spcPct val="107000"/>
                        </a:lnSpc>
                        <a:spcAft>
                          <a:spcPts val="0"/>
                        </a:spcAft>
                      </a:pPr>
                      <a:endParaRPr lang="ms-MY" sz="1600" b="0" dirty="0">
                        <a:effectLst/>
                      </a:endParaRPr>
                    </a:p>
                    <a:p>
                      <a:pPr algn="just">
                        <a:lnSpc>
                          <a:spcPct val="107000"/>
                        </a:lnSpc>
                        <a:spcAft>
                          <a:spcPts val="0"/>
                        </a:spcAft>
                      </a:pPr>
                      <a:r>
                        <a:rPr lang="ms-MY" sz="1600" b="0" dirty="0">
                          <a:effectLst/>
                        </a:rPr>
                        <a:t>Seterusnya mengemukakan maklumat program</a:t>
                      </a:r>
                      <a:r>
                        <a:rPr lang="ms-MY" sz="1600" b="0" spc="205" dirty="0">
                          <a:effectLst/>
                        </a:rPr>
                        <a:t> </a:t>
                      </a:r>
                      <a:r>
                        <a:rPr lang="ms-MY" sz="1600" b="0" dirty="0">
                          <a:effectLst/>
                        </a:rPr>
                        <a:t>kepada MQA</a:t>
                      </a:r>
                      <a:r>
                        <a:rPr lang="ms-MY" sz="1600" b="0" spc="75" dirty="0">
                          <a:effectLst/>
                        </a:rPr>
                        <a:t> </a:t>
                      </a:r>
                      <a:r>
                        <a:rPr lang="ms-MY" sz="1600" b="0" dirty="0">
                          <a:effectLst/>
                        </a:rPr>
                        <a:t>beserta surat</a:t>
                      </a:r>
                      <a:r>
                        <a:rPr lang="ms-MY" sz="1600" b="0" spc="150" dirty="0">
                          <a:effectLst/>
                        </a:rPr>
                        <a:t> </a:t>
                      </a:r>
                      <a:r>
                        <a:rPr lang="ms-MY" sz="1600" b="0" dirty="0">
                          <a:effectLst/>
                        </a:rPr>
                        <a:t>kelulusan mengendalikan program</a:t>
                      </a:r>
                      <a:r>
                        <a:rPr lang="ms-MY" sz="1600" b="0" spc="165" dirty="0">
                          <a:effectLst/>
                        </a:rPr>
                        <a:t> </a:t>
                      </a:r>
                      <a:r>
                        <a:rPr lang="ms-MY" sz="1600" b="0" dirty="0">
                          <a:effectLst/>
                        </a:rPr>
                        <a:t>daripada KPM (PT) untuk disenaraikan dalam</a:t>
                      </a:r>
                      <a:r>
                        <a:rPr lang="ms-MY" sz="1600" b="0" spc="165" dirty="0">
                          <a:effectLst/>
                        </a:rPr>
                        <a:t> </a:t>
                      </a:r>
                      <a:r>
                        <a:rPr lang="ms-MY" sz="1600" b="0" dirty="0">
                          <a:effectLst/>
                        </a:rPr>
                        <a:t>Senarai Akreditasi</a:t>
                      </a:r>
                      <a:r>
                        <a:rPr lang="ms-MY" sz="1600" b="0" spc="130" dirty="0">
                          <a:effectLst/>
                        </a:rPr>
                        <a:t> </a:t>
                      </a:r>
                      <a:r>
                        <a:rPr lang="ms-MY" sz="1600" b="0" dirty="0">
                          <a:effectLst/>
                        </a:rPr>
                        <a:t>Sementara</a:t>
                      </a:r>
                      <a:r>
                        <a:rPr lang="ms-MY" sz="1600" b="0" spc="155" dirty="0">
                          <a:effectLst/>
                        </a:rPr>
                        <a:t> </a:t>
                      </a:r>
                      <a:r>
                        <a:rPr lang="ms-MY" sz="1600" b="0" dirty="0">
                          <a:effectLst/>
                        </a:rPr>
                        <a:t>atau didaftarkan</a:t>
                      </a:r>
                      <a:r>
                        <a:rPr lang="ms-MY" sz="1600" b="0" spc="190" dirty="0">
                          <a:effectLst/>
                        </a:rPr>
                        <a:t> </a:t>
                      </a:r>
                      <a:r>
                        <a:rPr lang="ms-MY" sz="1600" b="0" dirty="0">
                          <a:effectLst/>
                        </a:rPr>
                        <a:t>dalam MQR.</a:t>
                      </a:r>
                      <a:endParaRPr lang="en-MY" sz="16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05509116"/>
                  </a:ext>
                </a:extLst>
              </a:tr>
            </a:tbl>
          </a:graphicData>
        </a:graphic>
      </p:graphicFrame>
      <p:sp>
        <p:nvSpPr>
          <p:cNvPr id="6" name="Rectangle 5">
            <a:extLst>
              <a:ext uri="{FF2B5EF4-FFF2-40B4-BE49-F238E27FC236}">
                <a16:creationId xmlns:a16="http://schemas.microsoft.com/office/drawing/2014/main" id="{5E5182B4-50AB-4BC4-AC71-B2F29C5C3263}"/>
              </a:ext>
            </a:extLst>
          </p:cNvPr>
          <p:cNvSpPr/>
          <p:nvPr/>
        </p:nvSpPr>
        <p:spPr>
          <a:xfrm>
            <a:off x="3048000" y="2755098"/>
            <a:ext cx="6096000" cy="392159"/>
          </a:xfrm>
          <a:prstGeom prst="rect">
            <a:avLst/>
          </a:prstGeom>
        </p:spPr>
        <p:txBody>
          <a:bodyPr>
            <a:spAutoFit/>
          </a:bodyPr>
          <a:lstStyle/>
          <a:p>
            <a:pPr marL="214630" algn="just">
              <a:lnSpc>
                <a:spcPct val="115000"/>
              </a:lnSpc>
              <a:spcAft>
                <a:spcPts val="0"/>
              </a:spcAft>
            </a:pPr>
            <a:endParaRPr lang="en-MY" dirty="0"/>
          </a:p>
        </p:txBody>
      </p:sp>
    </p:spTree>
    <p:extLst>
      <p:ext uri="{BB962C8B-B14F-4D97-AF65-F5344CB8AC3E}">
        <p14:creationId xmlns:p14="http://schemas.microsoft.com/office/powerpoint/2010/main" val="2143462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397" y="624676"/>
            <a:ext cx="12192000" cy="775778"/>
          </a:xfrm>
        </p:spPr>
        <p:txBody>
          <a:bodyPr>
            <a:noAutofit/>
          </a:bodyPr>
          <a:lstStyle/>
          <a:p>
            <a:r>
              <a:rPr lang="en-MY" sz="4000" dirty="0">
                <a:solidFill>
                  <a:schemeClr val="tx1"/>
                </a:solidFill>
              </a:rPr>
              <a:t>KANDUNGAN BAB 3</a:t>
            </a:r>
            <a:br>
              <a:rPr lang="en-MY" sz="4000" dirty="0">
                <a:solidFill>
                  <a:schemeClr val="tx1"/>
                </a:solidFill>
              </a:rPr>
            </a:br>
            <a:r>
              <a:rPr lang="en-MY" sz="4000" dirty="0">
                <a:solidFill>
                  <a:schemeClr val="tx1"/>
                </a:solidFill>
              </a:rPr>
              <a:t>SEMAKAN KURIKULUM PROGRAM AKADEMIK</a:t>
            </a:r>
            <a:endParaRPr lang="en-US" sz="4000" dirty="0">
              <a:solidFill>
                <a:schemeClr val="tx1"/>
              </a:solidFill>
            </a:endParaRPr>
          </a:p>
        </p:txBody>
      </p:sp>
      <p:sp>
        <p:nvSpPr>
          <p:cNvPr id="54" name="TextBox 53">
            <a:extLst>
              <a:ext uri="{FF2B5EF4-FFF2-40B4-BE49-F238E27FC236}">
                <a16:creationId xmlns:a16="http://schemas.microsoft.com/office/drawing/2014/main" id="{B86476EE-9FD2-4CEA-A6D9-0AD39ADF3D03}"/>
              </a:ext>
            </a:extLst>
          </p:cNvPr>
          <p:cNvSpPr txBox="1"/>
          <p:nvPr/>
        </p:nvSpPr>
        <p:spPr>
          <a:xfrm>
            <a:off x="0" y="6599760"/>
            <a:ext cx="12192000" cy="246221"/>
          </a:xfrm>
          <a:prstGeom prst="rect">
            <a:avLst/>
          </a:prstGeom>
          <a:noFill/>
        </p:spPr>
        <p:txBody>
          <a:bodyPr wrap="square" rtlCol="0">
            <a:spAutoFit/>
          </a:bodyPr>
          <a:lstStyle/>
          <a:p>
            <a:pPr algn="ctr"/>
            <a:r>
              <a:rPr lang="en-US" altLang="ko-KR" sz="1000" dirty="0">
                <a:solidFill>
                  <a:schemeClr val="bg1"/>
                </a:solidFill>
                <a:hlinkClick r:id="rId2"/>
              </a:rPr>
              <a:t>www.free-powerpoint-templates-design.com</a:t>
            </a:r>
            <a:endParaRPr lang="ko-KR" altLang="en-US" sz="1000" dirty="0">
              <a:solidFill>
                <a:schemeClr val="bg1"/>
              </a:solidFill>
            </a:endParaRPr>
          </a:p>
        </p:txBody>
      </p:sp>
      <p:sp>
        <p:nvSpPr>
          <p:cNvPr id="147" name="자유형: 도형 146">
            <a:extLst>
              <a:ext uri="{FF2B5EF4-FFF2-40B4-BE49-F238E27FC236}">
                <a16:creationId xmlns:a16="http://schemas.microsoft.com/office/drawing/2014/main" id="{1882B428-B477-4FA7-9B59-A437ED97D697}"/>
              </a:ext>
            </a:extLst>
          </p:cNvPr>
          <p:cNvSpPr/>
          <p:nvPr/>
        </p:nvSpPr>
        <p:spPr>
          <a:xfrm flipH="1">
            <a:off x="0" y="1913237"/>
            <a:ext cx="12192000" cy="4045772"/>
          </a:xfrm>
          <a:custGeom>
            <a:avLst/>
            <a:gdLst>
              <a:gd name="connsiteX0" fmla="*/ 2893147 w 12192000"/>
              <a:gd name="connsiteY0" fmla="*/ 0 h 4045772"/>
              <a:gd name="connsiteX1" fmla="*/ 2375734 w 12192000"/>
              <a:gd name="connsiteY1" fmla="*/ 441275 h 4045772"/>
              <a:gd name="connsiteX2" fmla="*/ 958440 w 12192000"/>
              <a:gd name="connsiteY2" fmla="*/ 441275 h 4045772"/>
              <a:gd name="connsiteX3" fmla="*/ 958440 w 12192000"/>
              <a:gd name="connsiteY3" fmla="*/ 447419 h 4045772"/>
              <a:gd name="connsiteX4" fmla="*/ 0 w 12192000"/>
              <a:gd name="connsiteY4" fmla="*/ 447419 h 4045772"/>
              <a:gd name="connsiteX5" fmla="*/ 0 w 12192000"/>
              <a:gd name="connsiteY5" fmla="*/ 1161916 h 4045772"/>
              <a:gd name="connsiteX6" fmla="*/ 958440 w 12192000"/>
              <a:gd name="connsiteY6" fmla="*/ 1161916 h 4045772"/>
              <a:gd name="connsiteX7" fmla="*/ 958440 w 12192000"/>
              <a:gd name="connsiteY7" fmla="*/ 1169514 h 4045772"/>
              <a:gd name="connsiteX8" fmla="*/ 2367197 w 12192000"/>
              <a:gd name="connsiteY8" fmla="*/ 1169514 h 4045772"/>
              <a:gd name="connsiteX9" fmla="*/ 2367197 w 12192000"/>
              <a:gd name="connsiteY9" fmla="*/ 1496936 h 4045772"/>
              <a:gd name="connsiteX10" fmla="*/ 2893147 w 12192000"/>
              <a:gd name="connsiteY10" fmla="*/ 2022886 h 4045772"/>
              <a:gd name="connsiteX11" fmla="*/ 3390630 w 12192000"/>
              <a:gd name="connsiteY11" fmla="*/ 1660220 h 4045772"/>
              <a:gd name="connsiteX12" fmla="*/ 3963891 w 12192000"/>
              <a:gd name="connsiteY12" fmla="*/ 1660220 h 4045772"/>
              <a:gd name="connsiteX13" fmla="*/ 3963891 w 12192000"/>
              <a:gd name="connsiteY13" fmla="*/ 2002657 h 4045772"/>
              <a:gd name="connsiteX14" fmla="*/ 4489842 w 12192000"/>
              <a:gd name="connsiteY14" fmla="*/ 2528608 h 4045772"/>
              <a:gd name="connsiteX15" fmla="*/ 4991985 w 12192000"/>
              <a:gd name="connsiteY15" fmla="*/ 2150925 h 4045772"/>
              <a:gd name="connsiteX16" fmla="*/ 5560587 w 12192000"/>
              <a:gd name="connsiteY16" fmla="*/ 2150925 h 4045772"/>
              <a:gd name="connsiteX17" fmla="*/ 5560587 w 12192000"/>
              <a:gd name="connsiteY17" fmla="*/ 2508379 h 4045772"/>
              <a:gd name="connsiteX18" fmla="*/ 6086538 w 12192000"/>
              <a:gd name="connsiteY18" fmla="*/ 3034329 h 4045772"/>
              <a:gd name="connsiteX19" fmla="*/ 6593342 w 12192000"/>
              <a:gd name="connsiteY19" fmla="*/ 2641631 h 4045772"/>
              <a:gd name="connsiteX20" fmla="*/ 7157282 w 12192000"/>
              <a:gd name="connsiteY20" fmla="*/ 2641631 h 4045772"/>
              <a:gd name="connsiteX21" fmla="*/ 7157282 w 12192000"/>
              <a:gd name="connsiteY21" fmla="*/ 3014100 h 4045772"/>
              <a:gd name="connsiteX22" fmla="*/ 7683232 w 12192000"/>
              <a:gd name="connsiteY22" fmla="*/ 3540051 h 4045772"/>
              <a:gd name="connsiteX23" fmla="*/ 8194698 w 12192000"/>
              <a:gd name="connsiteY23" fmla="*/ 3132336 h 4045772"/>
              <a:gd name="connsiteX24" fmla="*/ 8753977 w 12192000"/>
              <a:gd name="connsiteY24" fmla="*/ 3132336 h 4045772"/>
              <a:gd name="connsiteX25" fmla="*/ 8753977 w 12192000"/>
              <a:gd name="connsiteY25" fmla="*/ 3519822 h 4045772"/>
              <a:gd name="connsiteX26" fmla="*/ 9279927 w 12192000"/>
              <a:gd name="connsiteY26" fmla="*/ 4045772 h 4045772"/>
              <a:gd name="connsiteX27" fmla="*/ 9795662 w 12192000"/>
              <a:gd name="connsiteY27" fmla="*/ 3621163 h 4045772"/>
              <a:gd name="connsiteX28" fmla="*/ 11233560 w 12192000"/>
              <a:gd name="connsiteY28" fmla="*/ 3621163 h 4045772"/>
              <a:gd name="connsiteX29" fmla="*/ 11233560 w 12192000"/>
              <a:gd name="connsiteY29" fmla="*/ 3598319 h 4045772"/>
              <a:gd name="connsiteX30" fmla="*/ 12192000 w 12192000"/>
              <a:gd name="connsiteY30" fmla="*/ 3598319 h 4045772"/>
              <a:gd name="connsiteX31" fmla="*/ 12192000 w 12192000"/>
              <a:gd name="connsiteY31" fmla="*/ 2883822 h 4045772"/>
              <a:gd name="connsiteX32" fmla="*/ 10931703 w 12192000"/>
              <a:gd name="connsiteY32" fmla="*/ 2883822 h 4045772"/>
              <a:gd name="connsiteX33" fmla="*/ 10931703 w 12192000"/>
              <a:gd name="connsiteY33" fmla="*/ 2892924 h 4045772"/>
              <a:gd name="connsiteX34" fmla="*/ 9805878 w 12192000"/>
              <a:gd name="connsiteY34" fmla="*/ 2892924 h 4045772"/>
              <a:gd name="connsiteX35" fmla="*/ 9805878 w 12192000"/>
              <a:gd name="connsiteY35" fmla="*/ 2548836 h 4045772"/>
              <a:gd name="connsiteX36" fmla="*/ 9279927 w 12192000"/>
              <a:gd name="connsiteY36" fmla="*/ 2022886 h 4045772"/>
              <a:gd name="connsiteX37" fmla="*/ 8776689 w 12192000"/>
              <a:gd name="connsiteY37" fmla="*/ 2404097 h 4045772"/>
              <a:gd name="connsiteX38" fmla="*/ 8209182 w 12192000"/>
              <a:gd name="connsiteY38" fmla="*/ 2404097 h 4045772"/>
              <a:gd name="connsiteX39" fmla="*/ 8209182 w 12192000"/>
              <a:gd name="connsiteY39" fmla="*/ 2043115 h 4045772"/>
              <a:gd name="connsiteX40" fmla="*/ 7683232 w 12192000"/>
              <a:gd name="connsiteY40" fmla="*/ 1517165 h 4045772"/>
              <a:gd name="connsiteX41" fmla="*/ 7175333 w 12192000"/>
              <a:gd name="connsiteY41" fmla="*/ 1913392 h 4045772"/>
              <a:gd name="connsiteX42" fmla="*/ 6612488 w 12192000"/>
              <a:gd name="connsiteY42" fmla="*/ 1913392 h 4045772"/>
              <a:gd name="connsiteX43" fmla="*/ 6612488 w 12192000"/>
              <a:gd name="connsiteY43" fmla="*/ 1537394 h 4045772"/>
              <a:gd name="connsiteX44" fmla="*/ 6086538 w 12192000"/>
              <a:gd name="connsiteY44" fmla="*/ 1011443 h 4045772"/>
              <a:gd name="connsiteX45" fmla="*/ 5573976 w 12192000"/>
              <a:gd name="connsiteY45" fmla="*/ 1422686 h 4045772"/>
              <a:gd name="connsiteX46" fmla="*/ 5015792 w 12192000"/>
              <a:gd name="connsiteY46" fmla="*/ 1422686 h 4045772"/>
              <a:gd name="connsiteX47" fmla="*/ 5015792 w 12192000"/>
              <a:gd name="connsiteY47" fmla="*/ 1031672 h 4045772"/>
              <a:gd name="connsiteX48" fmla="*/ 4489842 w 12192000"/>
              <a:gd name="connsiteY48" fmla="*/ 505722 h 4045772"/>
              <a:gd name="connsiteX49" fmla="*/ 3973942 w 12192000"/>
              <a:gd name="connsiteY49" fmla="*/ 931981 h 4045772"/>
              <a:gd name="connsiteX50" fmla="*/ 3419098 w 12192000"/>
              <a:gd name="connsiteY50" fmla="*/ 931981 h 4045772"/>
              <a:gd name="connsiteX51" fmla="*/ 3419098 w 12192000"/>
              <a:gd name="connsiteY51" fmla="*/ 525951 h 4045772"/>
              <a:gd name="connsiteX52" fmla="*/ 2893147 w 12192000"/>
              <a:gd name="connsiteY52" fmla="*/ 0 h 4045772"/>
              <a:gd name="connsiteX0" fmla="*/ 2893147 w 12192000"/>
              <a:gd name="connsiteY0" fmla="*/ 0 h 4045772"/>
              <a:gd name="connsiteX1" fmla="*/ 2375734 w 12192000"/>
              <a:gd name="connsiteY1" fmla="*/ 441275 h 4045772"/>
              <a:gd name="connsiteX2" fmla="*/ 958440 w 12192000"/>
              <a:gd name="connsiteY2" fmla="*/ 441275 h 4045772"/>
              <a:gd name="connsiteX3" fmla="*/ 0 w 12192000"/>
              <a:gd name="connsiteY3" fmla="*/ 447419 h 4045772"/>
              <a:gd name="connsiteX4" fmla="*/ 0 w 12192000"/>
              <a:gd name="connsiteY4" fmla="*/ 1161916 h 4045772"/>
              <a:gd name="connsiteX5" fmla="*/ 958440 w 12192000"/>
              <a:gd name="connsiteY5" fmla="*/ 1161916 h 4045772"/>
              <a:gd name="connsiteX6" fmla="*/ 958440 w 12192000"/>
              <a:gd name="connsiteY6" fmla="*/ 1169514 h 4045772"/>
              <a:gd name="connsiteX7" fmla="*/ 2367197 w 12192000"/>
              <a:gd name="connsiteY7" fmla="*/ 1169514 h 4045772"/>
              <a:gd name="connsiteX8" fmla="*/ 2367197 w 12192000"/>
              <a:gd name="connsiteY8" fmla="*/ 1496936 h 4045772"/>
              <a:gd name="connsiteX9" fmla="*/ 2893147 w 12192000"/>
              <a:gd name="connsiteY9" fmla="*/ 2022886 h 4045772"/>
              <a:gd name="connsiteX10" fmla="*/ 3390630 w 12192000"/>
              <a:gd name="connsiteY10" fmla="*/ 1660220 h 4045772"/>
              <a:gd name="connsiteX11" fmla="*/ 3963891 w 12192000"/>
              <a:gd name="connsiteY11" fmla="*/ 1660220 h 4045772"/>
              <a:gd name="connsiteX12" fmla="*/ 3963891 w 12192000"/>
              <a:gd name="connsiteY12" fmla="*/ 2002657 h 4045772"/>
              <a:gd name="connsiteX13" fmla="*/ 4489842 w 12192000"/>
              <a:gd name="connsiteY13" fmla="*/ 2528608 h 4045772"/>
              <a:gd name="connsiteX14" fmla="*/ 4991985 w 12192000"/>
              <a:gd name="connsiteY14" fmla="*/ 2150925 h 4045772"/>
              <a:gd name="connsiteX15" fmla="*/ 5560587 w 12192000"/>
              <a:gd name="connsiteY15" fmla="*/ 2150925 h 4045772"/>
              <a:gd name="connsiteX16" fmla="*/ 5560587 w 12192000"/>
              <a:gd name="connsiteY16" fmla="*/ 2508379 h 4045772"/>
              <a:gd name="connsiteX17" fmla="*/ 6086538 w 12192000"/>
              <a:gd name="connsiteY17" fmla="*/ 3034329 h 4045772"/>
              <a:gd name="connsiteX18" fmla="*/ 6593342 w 12192000"/>
              <a:gd name="connsiteY18" fmla="*/ 2641631 h 4045772"/>
              <a:gd name="connsiteX19" fmla="*/ 7157282 w 12192000"/>
              <a:gd name="connsiteY19" fmla="*/ 2641631 h 4045772"/>
              <a:gd name="connsiteX20" fmla="*/ 7157282 w 12192000"/>
              <a:gd name="connsiteY20" fmla="*/ 3014100 h 4045772"/>
              <a:gd name="connsiteX21" fmla="*/ 7683232 w 12192000"/>
              <a:gd name="connsiteY21" fmla="*/ 3540051 h 4045772"/>
              <a:gd name="connsiteX22" fmla="*/ 8194698 w 12192000"/>
              <a:gd name="connsiteY22" fmla="*/ 3132336 h 4045772"/>
              <a:gd name="connsiteX23" fmla="*/ 8753977 w 12192000"/>
              <a:gd name="connsiteY23" fmla="*/ 3132336 h 4045772"/>
              <a:gd name="connsiteX24" fmla="*/ 8753977 w 12192000"/>
              <a:gd name="connsiteY24" fmla="*/ 3519822 h 4045772"/>
              <a:gd name="connsiteX25" fmla="*/ 9279927 w 12192000"/>
              <a:gd name="connsiteY25" fmla="*/ 4045772 h 4045772"/>
              <a:gd name="connsiteX26" fmla="*/ 9795662 w 12192000"/>
              <a:gd name="connsiteY26" fmla="*/ 3621163 h 4045772"/>
              <a:gd name="connsiteX27" fmla="*/ 11233560 w 12192000"/>
              <a:gd name="connsiteY27" fmla="*/ 3621163 h 4045772"/>
              <a:gd name="connsiteX28" fmla="*/ 11233560 w 12192000"/>
              <a:gd name="connsiteY28" fmla="*/ 3598319 h 4045772"/>
              <a:gd name="connsiteX29" fmla="*/ 12192000 w 12192000"/>
              <a:gd name="connsiteY29" fmla="*/ 3598319 h 4045772"/>
              <a:gd name="connsiteX30" fmla="*/ 12192000 w 12192000"/>
              <a:gd name="connsiteY30" fmla="*/ 2883822 h 4045772"/>
              <a:gd name="connsiteX31" fmla="*/ 10931703 w 12192000"/>
              <a:gd name="connsiteY31" fmla="*/ 2883822 h 4045772"/>
              <a:gd name="connsiteX32" fmla="*/ 10931703 w 12192000"/>
              <a:gd name="connsiteY32" fmla="*/ 2892924 h 4045772"/>
              <a:gd name="connsiteX33" fmla="*/ 9805878 w 12192000"/>
              <a:gd name="connsiteY33" fmla="*/ 2892924 h 4045772"/>
              <a:gd name="connsiteX34" fmla="*/ 9805878 w 12192000"/>
              <a:gd name="connsiteY34" fmla="*/ 2548836 h 4045772"/>
              <a:gd name="connsiteX35" fmla="*/ 9279927 w 12192000"/>
              <a:gd name="connsiteY35" fmla="*/ 2022886 h 4045772"/>
              <a:gd name="connsiteX36" fmla="*/ 8776689 w 12192000"/>
              <a:gd name="connsiteY36" fmla="*/ 2404097 h 4045772"/>
              <a:gd name="connsiteX37" fmla="*/ 8209182 w 12192000"/>
              <a:gd name="connsiteY37" fmla="*/ 2404097 h 4045772"/>
              <a:gd name="connsiteX38" fmla="*/ 8209182 w 12192000"/>
              <a:gd name="connsiteY38" fmla="*/ 2043115 h 4045772"/>
              <a:gd name="connsiteX39" fmla="*/ 7683232 w 12192000"/>
              <a:gd name="connsiteY39" fmla="*/ 1517165 h 4045772"/>
              <a:gd name="connsiteX40" fmla="*/ 7175333 w 12192000"/>
              <a:gd name="connsiteY40" fmla="*/ 1913392 h 4045772"/>
              <a:gd name="connsiteX41" fmla="*/ 6612488 w 12192000"/>
              <a:gd name="connsiteY41" fmla="*/ 1913392 h 4045772"/>
              <a:gd name="connsiteX42" fmla="*/ 6612488 w 12192000"/>
              <a:gd name="connsiteY42" fmla="*/ 1537394 h 4045772"/>
              <a:gd name="connsiteX43" fmla="*/ 6086538 w 12192000"/>
              <a:gd name="connsiteY43" fmla="*/ 1011443 h 4045772"/>
              <a:gd name="connsiteX44" fmla="*/ 5573976 w 12192000"/>
              <a:gd name="connsiteY44" fmla="*/ 1422686 h 4045772"/>
              <a:gd name="connsiteX45" fmla="*/ 5015792 w 12192000"/>
              <a:gd name="connsiteY45" fmla="*/ 1422686 h 4045772"/>
              <a:gd name="connsiteX46" fmla="*/ 5015792 w 12192000"/>
              <a:gd name="connsiteY46" fmla="*/ 1031672 h 4045772"/>
              <a:gd name="connsiteX47" fmla="*/ 4489842 w 12192000"/>
              <a:gd name="connsiteY47" fmla="*/ 505722 h 4045772"/>
              <a:gd name="connsiteX48" fmla="*/ 3973942 w 12192000"/>
              <a:gd name="connsiteY48" fmla="*/ 931981 h 4045772"/>
              <a:gd name="connsiteX49" fmla="*/ 3419098 w 12192000"/>
              <a:gd name="connsiteY49" fmla="*/ 931981 h 4045772"/>
              <a:gd name="connsiteX50" fmla="*/ 3419098 w 12192000"/>
              <a:gd name="connsiteY50" fmla="*/ 525951 h 4045772"/>
              <a:gd name="connsiteX51" fmla="*/ 2893147 w 12192000"/>
              <a:gd name="connsiteY51" fmla="*/ 0 h 4045772"/>
              <a:gd name="connsiteX0" fmla="*/ 2893147 w 12192000"/>
              <a:gd name="connsiteY0" fmla="*/ 0 h 4045772"/>
              <a:gd name="connsiteX1" fmla="*/ 2375734 w 12192000"/>
              <a:gd name="connsiteY1" fmla="*/ 441275 h 4045772"/>
              <a:gd name="connsiteX2" fmla="*/ 958440 w 12192000"/>
              <a:gd name="connsiteY2" fmla="*/ 441275 h 4045772"/>
              <a:gd name="connsiteX3" fmla="*/ 0 w 12192000"/>
              <a:gd name="connsiteY3" fmla="*/ 447419 h 4045772"/>
              <a:gd name="connsiteX4" fmla="*/ 0 w 12192000"/>
              <a:gd name="connsiteY4" fmla="*/ 1161916 h 4045772"/>
              <a:gd name="connsiteX5" fmla="*/ 958440 w 12192000"/>
              <a:gd name="connsiteY5" fmla="*/ 1161916 h 4045772"/>
              <a:gd name="connsiteX6" fmla="*/ 2367197 w 12192000"/>
              <a:gd name="connsiteY6" fmla="*/ 1169514 h 4045772"/>
              <a:gd name="connsiteX7" fmla="*/ 2367197 w 12192000"/>
              <a:gd name="connsiteY7" fmla="*/ 1496936 h 4045772"/>
              <a:gd name="connsiteX8" fmla="*/ 2893147 w 12192000"/>
              <a:gd name="connsiteY8" fmla="*/ 2022886 h 4045772"/>
              <a:gd name="connsiteX9" fmla="*/ 3390630 w 12192000"/>
              <a:gd name="connsiteY9" fmla="*/ 1660220 h 4045772"/>
              <a:gd name="connsiteX10" fmla="*/ 3963891 w 12192000"/>
              <a:gd name="connsiteY10" fmla="*/ 1660220 h 4045772"/>
              <a:gd name="connsiteX11" fmla="*/ 3963891 w 12192000"/>
              <a:gd name="connsiteY11" fmla="*/ 2002657 h 4045772"/>
              <a:gd name="connsiteX12" fmla="*/ 4489842 w 12192000"/>
              <a:gd name="connsiteY12" fmla="*/ 2528608 h 4045772"/>
              <a:gd name="connsiteX13" fmla="*/ 4991985 w 12192000"/>
              <a:gd name="connsiteY13" fmla="*/ 2150925 h 4045772"/>
              <a:gd name="connsiteX14" fmla="*/ 5560587 w 12192000"/>
              <a:gd name="connsiteY14" fmla="*/ 2150925 h 4045772"/>
              <a:gd name="connsiteX15" fmla="*/ 5560587 w 12192000"/>
              <a:gd name="connsiteY15" fmla="*/ 2508379 h 4045772"/>
              <a:gd name="connsiteX16" fmla="*/ 6086538 w 12192000"/>
              <a:gd name="connsiteY16" fmla="*/ 3034329 h 4045772"/>
              <a:gd name="connsiteX17" fmla="*/ 6593342 w 12192000"/>
              <a:gd name="connsiteY17" fmla="*/ 2641631 h 4045772"/>
              <a:gd name="connsiteX18" fmla="*/ 7157282 w 12192000"/>
              <a:gd name="connsiteY18" fmla="*/ 2641631 h 4045772"/>
              <a:gd name="connsiteX19" fmla="*/ 7157282 w 12192000"/>
              <a:gd name="connsiteY19" fmla="*/ 3014100 h 4045772"/>
              <a:gd name="connsiteX20" fmla="*/ 7683232 w 12192000"/>
              <a:gd name="connsiteY20" fmla="*/ 3540051 h 4045772"/>
              <a:gd name="connsiteX21" fmla="*/ 8194698 w 12192000"/>
              <a:gd name="connsiteY21" fmla="*/ 3132336 h 4045772"/>
              <a:gd name="connsiteX22" fmla="*/ 8753977 w 12192000"/>
              <a:gd name="connsiteY22" fmla="*/ 3132336 h 4045772"/>
              <a:gd name="connsiteX23" fmla="*/ 8753977 w 12192000"/>
              <a:gd name="connsiteY23" fmla="*/ 3519822 h 4045772"/>
              <a:gd name="connsiteX24" fmla="*/ 9279927 w 12192000"/>
              <a:gd name="connsiteY24" fmla="*/ 4045772 h 4045772"/>
              <a:gd name="connsiteX25" fmla="*/ 9795662 w 12192000"/>
              <a:gd name="connsiteY25" fmla="*/ 3621163 h 4045772"/>
              <a:gd name="connsiteX26" fmla="*/ 11233560 w 12192000"/>
              <a:gd name="connsiteY26" fmla="*/ 3621163 h 4045772"/>
              <a:gd name="connsiteX27" fmla="*/ 11233560 w 12192000"/>
              <a:gd name="connsiteY27" fmla="*/ 3598319 h 4045772"/>
              <a:gd name="connsiteX28" fmla="*/ 12192000 w 12192000"/>
              <a:gd name="connsiteY28" fmla="*/ 3598319 h 4045772"/>
              <a:gd name="connsiteX29" fmla="*/ 12192000 w 12192000"/>
              <a:gd name="connsiteY29" fmla="*/ 2883822 h 4045772"/>
              <a:gd name="connsiteX30" fmla="*/ 10931703 w 12192000"/>
              <a:gd name="connsiteY30" fmla="*/ 2883822 h 4045772"/>
              <a:gd name="connsiteX31" fmla="*/ 10931703 w 12192000"/>
              <a:gd name="connsiteY31" fmla="*/ 2892924 h 4045772"/>
              <a:gd name="connsiteX32" fmla="*/ 9805878 w 12192000"/>
              <a:gd name="connsiteY32" fmla="*/ 2892924 h 4045772"/>
              <a:gd name="connsiteX33" fmla="*/ 9805878 w 12192000"/>
              <a:gd name="connsiteY33" fmla="*/ 2548836 h 4045772"/>
              <a:gd name="connsiteX34" fmla="*/ 9279927 w 12192000"/>
              <a:gd name="connsiteY34" fmla="*/ 2022886 h 4045772"/>
              <a:gd name="connsiteX35" fmla="*/ 8776689 w 12192000"/>
              <a:gd name="connsiteY35" fmla="*/ 2404097 h 4045772"/>
              <a:gd name="connsiteX36" fmla="*/ 8209182 w 12192000"/>
              <a:gd name="connsiteY36" fmla="*/ 2404097 h 4045772"/>
              <a:gd name="connsiteX37" fmla="*/ 8209182 w 12192000"/>
              <a:gd name="connsiteY37" fmla="*/ 2043115 h 4045772"/>
              <a:gd name="connsiteX38" fmla="*/ 7683232 w 12192000"/>
              <a:gd name="connsiteY38" fmla="*/ 1517165 h 4045772"/>
              <a:gd name="connsiteX39" fmla="*/ 7175333 w 12192000"/>
              <a:gd name="connsiteY39" fmla="*/ 1913392 h 4045772"/>
              <a:gd name="connsiteX40" fmla="*/ 6612488 w 12192000"/>
              <a:gd name="connsiteY40" fmla="*/ 1913392 h 4045772"/>
              <a:gd name="connsiteX41" fmla="*/ 6612488 w 12192000"/>
              <a:gd name="connsiteY41" fmla="*/ 1537394 h 4045772"/>
              <a:gd name="connsiteX42" fmla="*/ 6086538 w 12192000"/>
              <a:gd name="connsiteY42" fmla="*/ 1011443 h 4045772"/>
              <a:gd name="connsiteX43" fmla="*/ 5573976 w 12192000"/>
              <a:gd name="connsiteY43" fmla="*/ 1422686 h 4045772"/>
              <a:gd name="connsiteX44" fmla="*/ 5015792 w 12192000"/>
              <a:gd name="connsiteY44" fmla="*/ 1422686 h 4045772"/>
              <a:gd name="connsiteX45" fmla="*/ 5015792 w 12192000"/>
              <a:gd name="connsiteY45" fmla="*/ 1031672 h 4045772"/>
              <a:gd name="connsiteX46" fmla="*/ 4489842 w 12192000"/>
              <a:gd name="connsiteY46" fmla="*/ 505722 h 4045772"/>
              <a:gd name="connsiteX47" fmla="*/ 3973942 w 12192000"/>
              <a:gd name="connsiteY47" fmla="*/ 931981 h 4045772"/>
              <a:gd name="connsiteX48" fmla="*/ 3419098 w 12192000"/>
              <a:gd name="connsiteY48" fmla="*/ 931981 h 4045772"/>
              <a:gd name="connsiteX49" fmla="*/ 3419098 w 12192000"/>
              <a:gd name="connsiteY49" fmla="*/ 525951 h 4045772"/>
              <a:gd name="connsiteX50" fmla="*/ 2893147 w 12192000"/>
              <a:gd name="connsiteY50" fmla="*/ 0 h 4045772"/>
              <a:gd name="connsiteX0" fmla="*/ 2893147 w 12192000"/>
              <a:gd name="connsiteY0" fmla="*/ 0 h 4045772"/>
              <a:gd name="connsiteX1" fmla="*/ 2375734 w 12192000"/>
              <a:gd name="connsiteY1" fmla="*/ 441275 h 4045772"/>
              <a:gd name="connsiteX2" fmla="*/ 958440 w 12192000"/>
              <a:gd name="connsiteY2" fmla="*/ 441275 h 4045772"/>
              <a:gd name="connsiteX3" fmla="*/ 0 w 12192000"/>
              <a:gd name="connsiteY3" fmla="*/ 447419 h 4045772"/>
              <a:gd name="connsiteX4" fmla="*/ 0 w 12192000"/>
              <a:gd name="connsiteY4" fmla="*/ 1161916 h 4045772"/>
              <a:gd name="connsiteX5" fmla="*/ 2367197 w 12192000"/>
              <a:gd name="connsiteY5" fmla="*/ 1169514 h 4045772"/>
              <a:gd name="connsiteX6" fmla="*/ 2367197 w 12192000"/>
              <a:gd name="connsiteY6" fmla="*/ 1496936 h 4045772"/>
              <a:gd name="connsiteX7" fmla="*/ 2893147 w 12192000"/>
              <a:gd name="connsiteY7" fmla="*/ 2022886 h 4045772"/>
              <a:gd name="connsiteX8" fmla="*/ 3390630 w 12192000"/>
              <a:gd name="connsiteY8" fmla="*/ 1660220 h 4045772"/>
              <a:gd name="connsiteX9" fmla="*/ 3963891 w 12192000"/>
              <a:gd name="connsiteY9" fmla="*/ 1660220 h 4045772"/>
              <a:gd name="connsiteX10" fmla="*/ 3963891 w 12192000"/>
              <a:gd name="connsiteY10" fmla="*/ 2002657 h 4045772"/>
              <a:gd name="connsiteX11" fmla="*/ 4489842 w 12192000"/>
              <a:gd name="connsiteY11" fmla="*/ 2528608 h 4045772"/>
              <a:gd name="connsiteX12" fmla="*/ 4991985 w 12192000"/>
              <a:gd name="connsiteY12" fmla="*/ 2150925 h 4045772"/>
              <a:gd name="connsiteX13" fmla="*/ 5560587 w 12192000"/>
              <a:gd name="connsiteY13" fmla="*/ 2150925 h 4045772"/>
              <a:gd name="connsiteX14" fmla="*/ 5560587 w 12192000"/>
              <a:gd name="connsiteY14" fmla="*/ 2508379 h 4045772"/>
              <a:gd name="connsiteX15" fmla="*/ 6086538 w 12192000"/>
              <a:gd name="connsiteY15" fmla="*/ 3034329 h 4045772"/>
              <a:gd name="connsiteX16" fmla="*/ 6593342 w 12192000"/>
              <a:gd name="connsiteY16" fmla="*/ 2641631 h 4045772"/>
              <a:gd name="connsiteX17" fmla="*/ 7157282 w 12192000"/>
              <a:gd name="connsiteY17" fmla="*/ 2641631 h 4045772"/>
              <a:gd name="connsiteX18" fmla="*/ 7157282 w 12192000"/>
              <a:gd name="connsiteY18" fmla="*/ 3014100 h 4045772"/>
              <a:gd name="connsiteX19" fmla="*/ 7683232 w 12192000"/>
              <a:gd name="connsiteY19" fmla="*/ 3540051 h 4045772"/>
              <a:gd name="connsiteX20" fmla="*/ 8194698 w 12192000"/>
              <a:gd name="connsiteY20" fmla="*/ 3132336 h 4045772"/>
              <a:gd name="connsiteX21" fmla="*/ 8753977 w 12192000"/>
              <a:gd name="connsiteY21" fmla="*/ 3132336 h 4045772"/>
              <a:gd name="connsiteX22" fmla="*/ 8753977 w 12192000"/>
              <a:gd name="connsiteY22" fmla="*/ 3519822 h 4045772"/>
              <a:gd name="connsiteX23" fmla="*/ 9279927 w 12192000"/>
              <a:gd name="connsiteY23" fmla="*/ 4045772 h 4045772"/>
              <a:gd name="connsiteX24" fmla="*/ 9795662 w 12192000"/>
              <a:gd name="connsiteY24" fmla="*/ 3621163 h 4045772"/>
              <a:gd name="connsiteX25" fmla="*/ 11233560 w 12192000"/>
              <a:gd name="connsiteY25" fmla="*/ 3621163 h 4045772"/>
              <a:gd name="connsiteX26" fmla="*/ 11233560 w 12192000"/>
              <a:gd name="connsiteY26" fmla="*/ 3598319 h 4045772"/>
              <a:gd name="connsiteX27" fmla="*/ 12192000 w 12192000"/>
              <a:gd name="connsiteY27" fmla="*/ 3598319 h 4045772"/>
              <a:gd name="connsiteX28" fmla="*/ 12192000 w 12192000"/>
              <a:gd name="connsiteY28" fmla="*/ 2883822 h 4045772"/>
              <a:gd name="connsiteX29" fmla="*/ 10931703 w 12192000"/>
              <a:gd name="connsiteY29" fmla="*/ 2883822 h 4045772"/>
              <a:gd name="connsiteX30" fmla="*/ 10931703 w 12192000"/>
              <a:gd name="connsiteY30" fmla="*/ 2892924 h 4045772"/>
              <a:gd name="connsiteX31" fmla="*/ 9805878 w 12192000"/>
              <a:gd name="connsiteY31" fmla="*/ 2892924 h 4045772"/>
              <a:gd name="connsiteX32" fmla="*/ 9805878 w 12192000"/>
              <a:gd name="connsiteY32" fmla="*/ 2548836 h 4045772"/>
              <a:gd name="connsiteX33" fmla="*/ 9279927 w 12192000"/>
              <a:gd name="connsiteY33" fmla="*/ 2022886 h 4045772"/>
              <a:gd name="connsiteX34" fmla="*/ 8776689 w 12192000"/>
              <a:gd name="connsiteY34" fmla="*/ 2404097 h 4045772"/>
              <a:gd name="connsiteX35" fmla="*/ 8209182 w 12192000"/>
              <a:gd name="connsiteY35" fmla="*/ 2404097 h 4045772"/>
              <a:gd name="connsiteX36" fmla="*/ 8209182 w 12192000"/>
              <a:gd name="connsiteY36" fmla="*/ 2043115 h 4045772"/>
              <a:gd name="connsiteX37" fmla="*/ 7683232 w 12192000"/>
              <a:gd name="connsiteY37" fmla="*/ 1517165 h 4045772"/>
              <a:gd name="connsiteX38" fmla="*/ 7175333 w 12192000"/>
              <a:gd name="connsiteY38" fmla="*/ 1913392 h 4045772"/>
              <a:gd name="connsiteX39" fmla="*/ 6612488 w 12192000"/>
              <a:gd name="connsiteY39" fmla="*/ 1913392 h 4045772"/>
              <a:gd name="connsiteX40" fmla="*/ 6612488 w 12192000"/>
              <a:gd name="connsiteY40" fmla="*/ 1537394 h 4045772"/>
              <a:gd name="connsiteX41" fmla="*/ 6086538 w 12192000"/>
              <a:gd name="connsiteY41" fmla="*/ 1011443 h 4045772"/>
              <a:gd name="connsiteX42" fmla="*/ 5573976 w 12192000"/>
              <a:gd name="connsiteY42" fmla="*/ 1422686 h 4045772"/>
              <a:gd name="connsiteX43" fmla="*/ 5015792 w 12192000"/>
              <a:gd name="connsiteY43" fmla="*/ 1422686 h 4045772"/>
              <a:gd name="connsiteX44" fmla="*/ 5015792 w 12192000"/>
              <a:gd name="connsiteY44" fmla="*/ 1031672 h 4045772"/>
              <a:gd name="connsiteX45" fmla="*/ 4489842 w 12192000"/>
              <a:gd name="connsiteY45" fmla="*/ 505722 h 4045772"/>
              <a:gd name="connsiteX46" fmla="*/ 3973942 w 12192000"/>
              <a:gd name="connsiteY46" fmla="*/ 931981 h 4045772"/>
              <a:gd name="connsiteX47" fmla="*/ 3419098 w 12192000"/>
              <a:gd name="connsiteY47" fmla="*/ 931981 h 4045772"/>
              <a:gd name="connsiteX48" fmla="*/ 3419098 w 12192000"/>
              <a:gd name="connsiteY48" fmla="*/ 525951 h 4045772"/>
              <a:gd name="connsiteX49" fmla="*/ 2893147 w 12192000"/>
              <a:gd name="connsiteY49" fmla="*/ 0 h 4045772"/>
              <a:gd name="connsiteX0" fmla="*/ 2893147 w 12192000"/>
              <a:gd name="connsiteY0" fmla="*/ 0 h 4045772"/>
              <a:gd name="connsiteX1" fmla="*/ 2375734 w 12192000"/>
              <a:gd name="connsiteY1" fmla="*/ 441275 h 4045772"/>
              <a:gd name="connsiteX2" fmla="*/ 0 w 12192000"/>
              <a:gd name="connsiteY2" fmla="*/ 447419 h 4045772"/>
              <a:gd name="connsiteX3" fmla="*/ 0 w 12192000"/>
              <a:gd name="connsiteY3" fmla="*/ 1161916 h 4045772"/>
              <a:gd name="connsiteX4" fmla="*/ 2367197 w 12192000"/>
              <a:gd name="connsiteY4" fmla="*/ 1169514 h 4045772"/>
              <a:gd name="connsiteX5" fmla="*/ 2367197 w 12192000"/>
              <a:gd name="connsiteY5" fmla="*/ 1496936 h 4045772"/>
              <a:gd name="connsiteX6" fmla="*/ 2893147 w 12192000"/>
              <a:gd name="connsiteY6" fmla="*/ 2022886 h 4045772"/>
              <a:gd name="connsiteX7" fmla="*/ 3390630 w 12192000"/>
              <a:gd name="connsiteY7" fmla="*/ 1660220 h 4045772"/>
              <a:gd name="connsiteX8" fmla="*/ 3963891 w 12192000"/>
              <a:gd name="connsiteY8" fmla="*/ 1660220 h 4045772"/>
              <a:gd name="connsiteX9" fmla="*/ 3963891 w 12192000"/>
              <a:gd name="connsiteY9" fmla="*/ 2002657 h 4045772"/>
              <a:gd name="connsiteX10" fmla="*/ 4489842 w 12192000"/>
              <a:gd name="connsiteY10" fmla="*/ 2528608 h 4045772"/>
              <a:gd name="connsiteX11" fmla="*/ 4991985 w 12192000"/>
              <a:gd name="connsiteY11" fmla="*/ 2150925 h 4045772"/>
              <a:gd name="connsiteX12" fmla="*/ 5560587 w 12192000"/>
              <a:gd name="connsiteY12" fmla="*/ 2150925 h 4045772"/>
              <a:gd name="connsiteX13" fmla="*/ 5560587 w 12192000"/>
              <a:gd name="connsiteY13" fmla="*/ 2508379 h 4045772"/>
              <a:gd name="connsiteX14" fmla="*/ 6086538 w 12192000"/>
              <a:gd name="connsiteY14" fmla="*/ 3034329 h 4045772"/>
              <a:gd name="connsiteX15" fmla="*/ 6593342 w 12192000"/>
              <a:gd name="connsiteY15" fmla="*/ 2641631 h 4045772"/>
              <a:gd name="connsiteX16" fmla="*/ 7157282 w 12192000"/>
              <a:gd name="connsiteY16" fmla="*/ 2641631 h 4045772"/>
              <a:gd name="connsiteX17" fmla="*/ 7157282 w 12192000"/>
              <a:gd name="connsiteY17" fmla="*/ 3014100 h 4045772"/>
              <a:gd name="connsiteX18" fmla="*/ 7683232 w 12192000"/>
              <a:gd name="connsiteY18" fmla="*/ 3540051 h 4045772"/>
              <a:gd name="connsiteX19" fmla="*/ 8194698 w 12192000"/>
              <a:gd name="connsiteY19" fmla="*/ 3132336 h 4045772"/>
              <a:gd name="connsiteX20" fmla="*/ 8753977 w 12192000"/>
              <a:gd name="connsiteY20" fmla="*/ 3132336 h 4045772"/>
              <a:gd name="connsiteX21" fmla="*/ 8753977 w 12192000"/>
              <a:gd name="connsiteY21" fmla="*/ 3519822 h 4045772"/>
              <a:gd name="connsiteX22" fmla="*/ 9279927 w 12192000"/>
              <a:gd name="connsiteY22" fmla="*/ 4045772 h 4045772"/>
              <a:gd name="connsiteX23" fmla="*/ 9795662 w 12192000"/>
              <a:gd name="connsiteY23" fmla="*/ 3621163 h 4045772"/>
              <a:gd name="connsiteX24" fmla="*/ 11233560 w 12192000"/>
              <a:gd name="connsiteY24" fmla="*/ 3621163 h 4045772"/>
              <a:gd name="connsiteX25" fmla="*/ 11233560 w 12192000"/>
              <a:gd name="connsiteY25" fmla="*/ 3598319 h 4045772"/>
              <a:gd name="connsiteX26" fmla="*/ 12192000 w 12192000"/>
              <a:gd name="connsiteY26" fmla="*/ 3598319 h 4045772"/>
              <a:gd name="connsiteX27" fmla="*/ 12192000 w 12192000"/>
              <a:gd name="connsiteY27" fmla="*/ 2883822 h 4045772"/>
              <a:gd name="connsiteX28" fmla="*/ 10931703 w 12192000"/>
              <a:gd name="connsiteY28" fmla="*/ 2883822 h 4045772"/>
              <a:gd name="connsiteX29" fmla="*/ 10931703 w 12192000"/>
              <a:gd name="connsiteY29" fmla="*/ 2892924 h 4045772"/>
              <a:gd name="connsiteX30" fmla="*/ 9805878 w 12192000"/>
              <a:gd name="connsiteY30" fmla="*/ 2892924 h 4045772"/>
              <a:gd name="connsiteX31" fmla="*/ 9805878 w 12192000"/>
              <a:gd name="connsiteY31" fmla="*/ 2548836 h 4045772"/>
              <a:gd name="connsiteX32" fmla="*/ 9279927 w 12192000"/>
              <a:gd name="connsiteY32" fmla="*/ 2022886 h 4045772"/>
              <a:gd name="connsiteX33" fmla="*/ 8776689 w 12192000"/>
              <a:gd name="connsiteY33" fmla="*/ 2404097 h 4045772"/>
              <a:gd name="connsiteX34" fmla="*/ 8209182 w 12192000"/>
              <a:gd name="connsiteY34" fmla="*/ 2404097 h 4045772"/>
              <a:gd name="connsiteX35" fmla="*/ 8209182 w 12192000"/>
              <a:gd name="connsiteY35" fmla="*/ 2043115 h 4045772"/>
              <a:gd name="connsiteX36" fmla="*/ 7683232 w 12192000"/>
              <a:gd name="connsiteY36" fmla="*/ 1517165 h 4045772"/>
              <a:gd name="connsiteX37" fmla="*/ 7175333 w 12192000"/>
              <a:gd name="connsiteY37" fmla="*/ 1913392 h 4045772"/>
              <a:gd name="connsiteX38" fmla="*/ 6612488 w 12192000"/>
              <a:gd name="connsiteY38" fmla="*/ 1913392 h 4045772"/>
              <a:gd name="connsiteX39" fmla="*/ 6612488 w 12192000"/>
              <a:gd name="connsiteY39" fmla="*/ 1537394 h 4045772"/>
              <a:gd name="connsiteX40" fmla="*/ 6086538 w 12192000"/>
              <a:gd name="connsiteY40" fmla="*/ 1011443 h 4045772"/>
              <a:gd name="connsiteX41" fmla="*/ 5573976 w 12192000"/>
              <a:gd name="connsiteY41" fmla="*/ 1422686 h 4045772"/>
              <a:gd name="connsiteX42" fmla="*/ 5015792 w 12192000"/>
              <a:gd name="connsiteY42" fmla="*/ 1422686 h 4045772"/>
              <a:gd name="connsiteX43" fmla="*/ 5015792 w 12192000"/>
              <a:gd name="connsiteY43" fmla="*/ 1031672 h 4045772"/>
              <a:gd name="connsiteX44" fmla="*/ 4489842 w 12192000"/>
              <a:gd name="connsiteY44" fmla="*/ 505722 h 4045772"/>
              <a:gd name="connsiteX45" fmla="*/ 3973942 w 12192000"/>
              <a:gd name="connsiteY45" fmla="*/ 931981 h 4045772"/>
              <a:gd name="connsiteX46" fmla="*/ 3419098 w 12192000"/>
              <a:gd name="connsiteY46" fmla="*/ 931981 h 4045772"/>
              <a:gd name="connsiteX47" fmla="*/ 3419098 w 12192000"/>
              <a:gd name="connsiteY47" fmla="*/ 525951 h 4045772"/>
              <a:gd name="connsiteX48" fmla="*/ 2893147 w 12192000"/>
              <a:gd name="connsiteY48" fmla="*/ 0 h 4045772"/>
              <a:gd name="connsiteX0" fmla="*/ 2893147 w 12192000"/>
              <a:gd name="connsiteY0" fmla="*/ 0 h 4045772"/>
              <a:gd name="connsiteX1" fmla="*/ 2375734 w 12192000"/>
              <a:gd name="connsiteY1" fmla="*/ 441275 h 4045772"/>
              <a:gd name="connsiteX2" fmla="*/ 0 w 12192000"/>
              <a:gd name="connsiteY2" fmla="*/ 447419 h 4045772"/>
              <a:gd name="connsiteX3" fmla="*/ 0 w 12192000"/>
              <a:gd name="connsiteY3" fmla="*/ 1161916 h 4045772"/>
              <a:gd name="connsiteX4" fmla="*/ 2367197 w 12192000"/>
              <a:gd name="connsiteY4" fmla="*/ 1169514 h 4045772"/>
              <a:gd name="connsiteX5" fmla="*/ 2367197 w 12192000"/>
              <a:gd name="connsiteY5" fmla="*/ 1496936 h 4045772"/>
              <a:gd name="connsiteX6" fmla="*/ 2893147 w 12192000"/>
              <a:gd name="connsiteY6" fmla="*/ 2022886 h 4045772"/>
              <a:gd name="connsiteX7" fmla="*/ 3390630 w 12192000"/>
              <a:gd name="connsiteY7" fmla="*/ 1660220 h 4045772"/>
              <a:gd name="connsiteX8" fmla="*/ 3963891 w 12192000"/>
              <a:gd name="connsiteY8" fmla="*/ 1660220 h 4045772"/>
              <a:gd name="connsiteX9" fmla="*/ 3963891 w 12192000"/>
              <a:gd name="connsiteY9" fmla="*/ 2002657 h 4045772"/>
              <a:gd name="connsiteX10" fmla="*/ 4489842 w 12192000"/>
              <a:gd name="connsiteY10" fmla="*/ 2528608 h 4045772"/>
              <a:gd name="connsiteX11" fmla="*/ 4991985 w 12192000"/>
              <a:gd name="connsiteY11" fmla="*/ 2150925 h 4045772"/>
              <a:gd name="connsiteX12" fmla="*/ 5560587 w 12192000"/>
              <a:gd name="connsiteY12" fmla="*/ 2150925 h 4045772"/>
              <a:gd name="connsiteX13" fmla="*/ 5560587 w 12192000"/>
              <a:gd name="connsiteY13" fmla="*/ 2508379 h 4045772"/>
              <a:gd name="connsiteX14" fmla="*/ 6086538 w 12192000"/>
              <a:gd name="connsiteY14" fmla="*/ 3034329 h 4045772"/>
              <a:gd name="connsiteX15" fmla="*/ 6593342 w 12192000"/>
              <a:gd name="connsiteY15" fmla="*/ 2641631 h 4045772"/>
              <a:gd name="connsiteX16" fmla="*/ 7157282 w 12192000"/>
              <a:gd name="connsiteY16" fmla="*/ 2641631 h 4045772"/>
              <a:gd name="connsiteX17" fmla="*/ 7157282 w 12192000"/>
              <a:gd name="connsiteY17" fmla="*/ 3014100 h 4045772"/>
              <a:gd name="connsiteX18" fmla="*/ 7683232 w 12192000"/>
              <a:gd name="connsiteY18" fmla="*/ 3540051 h 4045772"/>
              <a:gd name="connsiteX19" fmla="*/ 8194698 w 12192000"/>
              <a:gd name="connsiteY19" fmla="*/ 3132336 h 4045772"/>
              <a:gd name="connsiteX20" fmla="*/ 8753977 w 12192000"/>
              <a:gd name="connsiteY20" fmla="*/ 3132336 h 4045772"/>
              <a:gd name="connsiteX21" fmla="*/ 8753977 w 12192000"/>
              <a:gd name="connsiteY21" fmla="*/ 3519822 h 4045772"/>
              <a:gd name="connsiteX22" fmla="*/ 9279927 w 12192000"/>
              <a:gd name="connsiteY22" fmla="*/ 4045772 h 4045772"/>
              <a:gd name="connsiteX23" fmla="*/ 9795662 w 12192000"/>
              <a:gd name="connsiteY23" fmla="*/ 3621163 h 4045772"/>
              <a:gd name="connsiteX24" fmla="*/ 11233560 w 12192000"/>
              <a:gd name="connsiteY24" fmla="*/ 3621163 h 4045772"/>
              <a:gd name="connsiteX25" fmla="*/ 11233560 w 12192000"/>
              <a:gd name="connsiteY25" fmla="*/ 3598319 h 4045772"/>
              <a:gd name="connsiteX26" fmla="*/ 12192000 w 12192000"/>
              <a:gd name="connsiteY26" fmla="*/ 3598319 h 4045772"/>
              <a:gd name="connsiteX27" fmla="*/ 12192000 w 12192000"/>
              <a:gd name="connsiteY27" fmla="*/ 2883822 h 4045772"/>
              <a:gd name="connsiteX28" fmla="*/ 10931703 w 12192000"/>
              <a:gd name="connsiteY28" fmla="*/ 2883822 h 4045772"/>
              <a:gd name="connsiteX29" fmla="*/ 9805878 w 12192000"/>
              <a:gd name="connsiteY29" fmla="*/ 2892924 h 4045772"/>
              <a:gd name="connsiteX30" fmla="*/ 9805878 w 12192000"/>
              <a:gd name="connsiteY30" fmla="*/ 2548836 h 4045772"/>
              <a:gd name="connsiteX31" fmla="*/ 9279927 w 12192000"/>
              <a:gd name="connsiteY31" fmla="*/ 2022886 h 4045772"/>
              <a:gd name="connsiteX32" fmla="*/ 8776689 w 12192000"/>
              <a:gd name="connsiteY32" fmla="*/ 2404097 h 4045772"/>
              <a:gd name="connsiteX33" fmla="*/ 8209182 w 12192000"/>
              <a:gd name="connsiteY33" fmla="*/ 2404097 h 4045772"/>
              <a:gd name="connsiteX34" fmla="*/ 8209182 w 12192000"/>
              <a:gd name="connsiteY34" fmla="*/ 2043115 h 4045772"/>
              <a:gd name="connsiteX35" fmla="*/ 7683232 w 12192000"/>
              <a:gd name="connsiteY35" fmla="*/ 1517165 h 4045772"/>
              <a:gd name="connsiteX36" fmla="*/ 7175333 w 12192000"/>
              <a:gd name="connsiteY36" fmla="*/ 1913392 h 4045772"/>
              <a:gd name="connsiteX37" fmla="*/ 6612488 w 12192000"/>
              <a:gd name="connsiteY37" fmla="*/ 1913392 h 4045772"/>
              <a:gd name="connsiteX38" fmla="*/ 6612488 w 12192000"/>
              <a:gd name="connsiteY38" fmla="*/ 1537394 h 4045772"/>
              <a:gd name="connsiteX39" fmla="*/ 6086538 w 12192000"/>
              <a:gd name="connsiteY39" fmla="*/ 1011443 h 4045772"/>
              <a:gd name="connsiteX40" fmla="*/ 5573976 w 12192000"/>
              <a:gd name="connsiteY40" fmla="*/ 1422686 h 4045772"/>
              <a:gd name="connsiteX41" fmla="*/ 5015792 w 12192000"/>
              <a:gd name="connsiteY41" fmla="*/ 1422686 h 4045772"/>
              <a:gd name="connsiteX42" fmla="*/ 5015792 w 12192000"/>
              <a:gd name="connsiteY42" fmla="*/ 1031672 h 4045772"/>
              <a:gd name="connsiteX43" fmla="*/ 4489842 w 12192000"/>
              <a:gd name="connsiteY43" fmla="*/ 505722 h 4045772"/>
              <a:gd name="connsiteX44" fmla="*/ 3973942 w 12192000"/>
              <a:gd name="connsiteY44" fmla="*/ 931981 h 4045772"/>
              <a:gd name="connsiteX45" fmla="*/ 3419098 w 12192000"/>
              <a:gd name="connsiteY45" fmla="*/ 931981 h 4045772"/>
              <a:gd name="connsiteX46" fmla="*/ 3419098 w 12192000"/>
              <a:gd name="connsiteY46" fmla="*/ 525951 h 4045772"/>
              <a:gd name="connsiteX47" fmla="*/ 2893147 w 12192000"/>
              <a:gd name="connsiteY47" fmla="*/ 0 h 4045772"/>
              <a:gd name="connsiteX0" fmla="*/ 2893147 w 12192000"/>
              <a:gd name="connsiteY0" fmla="*/ 0 h 4045772"/>
              <a:gd name="connsiteX1" fmla="*/ 2375734 w 12192000"/>
              <a:gd name="connsiteY1" fmla="*/ 441275 h 4045772"/>
              <a:gd name="connsiteX2" fmla="*/ 0 w 12192000"/>
              <a:gd name="connsiteY2" fmla="*/ 447419 h 4045772"/>
              <a:gd name="connsiteX3" fmla="*/ 0 w 12192000"/>
              <a:gd name="connsiteY3" fmla="*/ 1161916 h 4045772"/>
              <a:gd name="connsiteX4" fmla="*/ 2367197 w 12192000"/>
              <a:gd name="connsiteY4" fmla="*/ 1169514 h 4045772"/>
              <a:gd name="connsiteX5" fmla="*/ 2367197 w 12192000"/>
              <a:gd name="connsiteY5" fmla="*/ 1496936 h 4045772"/>
              <a:gd name="connsiteX6" fmla="*/ 2893147 w 12192000"/>
              <a:gd name="connsiteY6" fmla="*/ 2022886 h 4045772"/>
              <a:gd name="connsiteX7" fmla="*/ 3390630 w 12192000"/>
              <a:gd name="connsiteY7" fmla="*/ 1660220 h 4045772"/>
              <a:gd name="connsiteX8" fmla="*/ 3963891 w 12192000"/>
              <a:gd name="connsiteY8" fmla="*/ 1660220 h 4045772"/>
              <a:gd name="connsiteX9" fmla="*/ 3963891 w 12192000"/>
              <a:gd name="connsiteY9" fmla="*/ 2002657 h 4045772"/>
              <a:gd name="connsiteX10" fmla="*/ 4489842 w 12192000"/>
              <a:gd name="connsiteY10" fmla="*/ 2528608 h 4045772"/>
              <a:gd name="connsiteX11" fmla="*/ 4991985 w 12192000"/>
              <a:gd name="connsiteY11" fmla="*/ 2150925 h 4045772"/>
              <a:gd name="connsiteX12" fmla="*/ 5560587 w 12192000"/>
              <a:gd name="connsiteY12" fmla="*/ 2150925 h 4045772"/>
              <a:gd name="connsiteX13" fmla="*/ 5560587 w 12192000"/>
              <a:gd name="connsiteY13" fmla="*/ 2508379 h 4045772"/>
              <a:gd name="connsiteX14" fmla="*/ 6086538 w 12192000"/>
              <a:gd name="connsiteY14" fmla="*/ 3034329 h 4045772"/>
              <a:gd name="connsiteX15" fmla="*/ 6593342 w 12192000"/>
              <a:gd name="connsiteY15" fmla="*/ 2641631 h 4045772"/>
              <a:gd name="connsiteX16" fmla="*/ 7157282 w 12192000"/>
              <a:gd name="connsiteY16" fmla="*/ 2641631 h 4045772"/>
              <a:gd name="connsiteX17" fmla="*/ 7157282 w 12192000"/>
              <a:gd name="connsiteY17" fmla="*/ 3014100 h 4045772"/>
              <a:gd name="connsiteX18" fmla="*/ 7683232 w 12192000"/>
              <a:gd name="connsiteY18" fmla="*/ 3540051 h 4045772"/>
              <a:gd name="connsiteX19" fmla="*/ 8194698 w 12192000"/>
              <a:gd name="connsiteY19" fmla="*/ 3132336 h 4045772"/>
              <a:gd name="connsiteX20" fmla="*/ 8753977 w 12192000"/>
              <a:gd name="connsiteY20" fmla="*/ 3132336 h 4045772"/>
              <a:gd name="connsiteX21" fmla="*/ 8753977 w 12192000"/>
              <a:gd name="connsiteY21" fmla="*/ 3519822 h 4045772"/>
              <a:gd name="connsiteX22" fmla="*/ 9279927 w 12192000"/>
              <a:gd name="connsiteY22" fmla="*/ 4045772 h 4045772"/>
              <a:gd name="connsiteX23" fmla="*/ 9795662 w 12192000"/>
              <a:gd name="connsiteY23" fmla="*/ 3621163 h 4045772"/>
              <a:gd name="connsiteX24" fmla="*/ 11233560 w 12192000"/>
              <a:gd name="connsiteY24" fmla="*/ 3621163 h 4045772"/>
              <a:gd name="connsiteX25" fmla="*/ 11233560 w 12192000"/>
              <a:gd name="connsiteY25" fmla="*/ 3598319 h 4045772"/>
              <a:gd name="connsiteX26" fmla="*/ 12192000 w 12192000"/>
              <a:gd name="connsiteY26" fmla="*/ 3598319 h 4045772"/>
              <a:gd name="connsiteX27" fmla="*/ 12192000 w 12192000"/>
              <a:gd name="connsiteY27" fmla="*/ 2883822 h 4045772"/>
              <a:gd name="connsiteX28" fmla="*/ 9805878 w 12192000"/>
              <a:gd name="connsiteY28" fmla="*/ 2892924 h 4045772"/>
              <a:gd name="connsiteX29" fmla="*/ 9805878 w 12192000"/>
              <a:gd name="connsiteY29" fmla="*/ 2548836 h 4045772"/>
              <a:gd name="connsiteX30" fmla="*/ 9279927 w 12192000"/>
              <a:gd name="connsiteY30" fmla="*/ 2022886 h 4045772"/>
              <a:gd name="connsiteX31" fmla="*/ 8776689 w 12192000"/>
              <a:gd name="connsiteY31" fmla="*/ 2404097 h 4045772"/>
              <a:gd name="connsiteX32" fmla="*/ 8209182 w 12192000"/>
              <a:gd name="connsiteY32" fmla="*/ 2404097 h 4045772"/>
              <a:gd name="connsiteX33" fmla="*/ 8209182 w 12192000"/>
              <a:gd name="connsiteY33" fmla="*/ 2043115 h 4045772"/>
              <a:gd name="connsiteX34" fmla="*/ 7683232 w 12192000"/>
              <a:gd name="connsiteY34" fmla="*/ 1517165 h 4045772"/>
              <a:gd name="connsiteX35" fmla="*/ 7175333 w 12192000"/>
              <a:gd name="connsiteY35" fmla="*/ 1913392 h 4045772"/>
              <a:gd name="connsiteX36" fmla="*/ 6612488 w 12192000"/>
              <a:gd name="connsiteY36" fmla="*/ 1913392 h 4045772"/>
              <a:gd name="connsiteX37" fmla="*/ 6612488 w 12192000"/>
              <a:gd name="connsiteY37" fmla="*/ 1537394 h 4045772"/>
              <a:gd name="connsiteX38" fmla="*/ 6086538 w 12192000"/>
              <a:gd name="connsiteY38" fmla="*/ 1011443 h 4045772"/>
              <a:gd name="connsiteX39" fmla="*/ 5573976 w 12192000"/>
              <a:gd name="connsiteY39" fmla="*/ 1422686 h 4045772"/>
              <a:gd name="connsiteX40" fmla="*/ 5015792 w 12192000"/>
              <a:gd name="connsiteY40" fmla="*/ 1422686 h 4045772"/>
              <a:gd name="connsiteX41" fmla="*/ 5015792 w 12192000"/>
              <a:gd name="connsiteY41" fmla="*/ 1031672 h 4045772"/>
              <a:gd name="connsiteX42" fmla="*/ 4489842 w 12192000"/>
              <a:gd name="connsiteY42" fmla="*/ 505722 h 4045772"/>
              <a:gd name="connsiteX43" fmla="*/ 3973942 w 12192000"/>
              <a:gd name="connsiteY43" fmla="*/ 931981 h 4045772"/>
              <a:gd name="connsiteX44" fmla="*/ 3419098 w 12192000"/>
              <a:gd name="connsiteY44" fmla="*/ 931981 h 4045772"/>
              <a:gd name="connsiteX45" fmla="*/ 3419098 w 12192000"/>
              <a:gd name="connsiteY45" fmla="*/ 525951 h 4045772"/>
              <a:gd name="connsiteX46" fmla="*/ 2893147 w 12192000"/>
              <a:gd name="connsiteY46" fmla="*/ 0 h 4045772"/>
              <a:gd name="connsiteX0" fmla="*/ 2893147 w 12192000"/>
              <a:gd name="connsiteY0" fmla="*/ 0 h 4045772"/>
              <a:gd name="connsiteX1" fmla="*/ 2375734 w 12192000"/>
              <a:gd name="connsiteY1" fmla="*/ 441275 h 4045772"/>
              <a:gd name="connsiteX2" fmla="*/ 0 w 12192000"/>
              <a:gd name="connsiteY2" fmla="*/ 447419 h 4045772"/>
              <a:gd name="connsiteX3" fmla="*/ 0 w 12192000"/>
              <a:gd name="connsiteY3" fmla="*/ 1161916 h 4045772"/>
              <a:gd name="connsiteX4" fmla="*/ 2367197 w 12192000"/>
              <a:gd name="connsiteY4" fmla="*/ 1169514 h 4045772"/>
              <a:gd name="connsiteX5" fmla="*/ 2367197 w 12192000"/>
              <a:gd name="connsiteY5" fmla="*/ 1496936 h 4045772"/>
              <a:gd name="connsiteX6" fmla="*/ 2893147 w 12192000"/>
              <a:gd name="connsiteY6" fmla="*/ 2022886 h 4045772"/>
              <a:gd name="connsiteX7" fmla="*/ 3390630 w 12192000"/>
              <a:gd name="connsiteY7" fmla="*/ 1660220 h 4045772"/>
              <a:gd name="connsiteX8" fmla="*/ 3963891 w 12192000"/>
              <a:gd name="connsiteY8" fmla="*/ 1660220 h 4045772"/>
              <a:gd name="connsiteX9" fmla="*/ 3963891 w 12192000"/>
              <a:gd name="connsiteY9" fmla="*/ 2002657 h 4045772"/>
              <a:gd name="connsiteX10" fmla="*/ 4489842 w 12192000"/>
              <a:gd name="connsiteY10" fmla="*/ 2528608 h 4045772"/>
              <a:gd name="connsiteX11" fmla="*/ 4991985 w 12192000"/>
              <a:gd name="connsiteY11" fmla="*/ 2150925 h 4045772"/>
              <a:gd name="connsiteX12" fmla="*/ 5560587 w 12192000"/>
              <a:gd name="connsiteY12" fmla="*/ 2150925 h 4045772"/>
              <a:gd name="connsiteX13" fmla="*/ 5560587 w 12192000"/>
              <a:gd name="connsiteY13" fmla="*/ 2508379 h 4045772"/>
              <a:gd name="connsiteX14" fmla="*/ 6086538 w 12192000"/>
              <a:gd name="connsiteY14" fmla="*/ 3034329 h 4045772"/>
              <a:gd name="connsiteX15" fmla="*/ 6593342 w 12192000"/>
              <a:gd name="connsiteY15" fmla="*/ 2641631 h 4045772"/>
              <a:gd name="connsiteX16" fmla="*/ 7157282 w 12192000"/>
              <a:gd name="connsiteY16" fmla="*/ 2641631 h 4045772"/>
              <a:gd name="connsiteX17" fmla="*/ 7157282 w 12192000"/>
              <a:gd name="connsiteY17" fmla="*/ 3014100 h 4045772"/>
              <a:gd name="connsiteX18" fmla="*/ 7683232 w 12192000"/>
              <a:gd name="connsiteY18" fmla="*/ 3540051 h 4045772"/>
              <a:gd name="connsiteX19" fmla="*/ 8194698 w 12192000"/>
              <a:gd name="connsiteY19" fmla="*/ 3132336 h 4045772"/>
              <a:gd name="connsiteX20" fmla="*/ 8753977 w 12192000"/>
              <a:gd name="connsiteY20" fmla="*/ 3132336 h 4045772"/>
              <a:gd name="connsiteX21" fmla="*/ 8753977 w 12192000"/>
              <a:gd name="connsiteY21" fmla="*/ 3519822 h 4045772"/>
              <a:gd name="connsiteX22" fmla="*/ 9279927 w 12192000"/>
              <a:gd name="connsiteY22" fmla="*/ 4045772 h 4045772"/>
              <a:gd name="connsiteX23" fmla="*/ 9795662 w 12192000"/>
              <a:gd name="connsiteY23" fmla="*/ 3621163 h 4045772"/>
              <a:gd name="connsiteX24" fmla="*/ 11233560 w 12192000"/>
              <a:gd name="connsiteY24" fmla="*/ 3621163 h 4045772"/>
              <a:gd name="connsiteX25" fmla="*/ 12192000 w 12192000"/>
              <a:gd name="connsiteY25" fmla="*/ 3598319 h 4045772"/>
              <a:gd name="connsiteX26" fmla="*/ 12192000 w 12192000"/>
              <a:gd name="connsiteY26" fmla="*/ 2883822 h 4045772"/>
              <a:gd name="connsiteX27" fmla="*/ 9805878 w 12192000"/>
              <a:gd name="connsiteY27" fmla="*/ 2892924 h 4045772"/>
              <a:gd name="connsiteX28" fmla="*/ 9805878 w 12192000"/>
              <a:gd name="connsiteY28" fmla="*/ 2548836 h 4045772"/>
              <a:gd name="connsiteX29" fmla="*/ 9279927 w 12192000"/>
              <a:gd name="connsiteY29" fmla="*/ 2022886 h 4045772"/>
              <a:gd name="connsiteX30" fmla="*/ 8776689 w 12192000"/>
              <a:gd name="connsiteY30" fmla="*/ 2404097 h 4045772"/>
              <a:gd name="connsiteX31" fmla="*/ 8209182 w 12192000"/>
              <a:gd name="connsiteY31" fmla="*/ 2404097 h 4045772"/>
              <a:gd name="connsiteX32" fmla="*/ 8209182 w 12192000"/>
              <a:gd name="connsiteY32" fmla="*/ 2043115 h 4045772"/>
              <a:gd name="connsiteX33" fmla="*/ 7683232 w 12192000"/>
              <a:gd name="connsiteY33" fmla="*/ 1517165 h 4045772"/>
              <a:gd name="connsiteX34" fmla="*/ 7175333 w 12192000"/>
              <a:gd name="connsiteY34" fmla="*/ 1913392 h 4045772"/>
              <a:gd name="connsiteX35" fmla="*/ 6612488 w 12192000"/>
              <a:gd name="connsiteY35" fmla="*/ 1913392 h 4045772"/>
              <a:gd name="connsiteX36" fmla="*/ 6612488 w 12192000"/>
              <a:gd name="connsiteY36" fmla="*/ 1537394 h 4045772"/>
              <a:gd name="connsiteX37" fmla="*/ 6086538 w 12192000"/>
              <a:gd name="connsiteY37" fmla="*/ 1011443 h 4045772"/>
              <a:gd name="connsiteX38" fmla="*/ 5573976 w 12192000"/>
              <a:gd name="connsiteY38" fmla="*/ 1422686 h 4045772"/>
              <a:gd name="connsiteX39" fmla="*/ 5015792 w 12192000"/>
              <a:gd name="connsiteY39" fmla="*/ 1422686 h 4045772"/>
              <a:gd name="connsiteX40" fmla="*/ 5015792 w 12192000"/>
              <a:gd name="connsiteY40" fmla="*/ 1031672 h 4045772"/>
              <a:gd name="connsiteX41" fmla="*/ 4489842 w 12192000"/>
              <a:gd name="connsiteY41" fmla="*/ 505722 h 4045772"/>
              <a:gd name="connsiteX42" fmla="*/ 3973942 w 12192000"/>
              <a:gd name="connsiteY42" fmla="*/ 931981 h 4045772"/>
              <a:gd name="connsiteX43" fmla="*/ 3419098 w 12192000"/>
              <a:gd name="connsiteY43" fmla="*/ 931981 h 4045772"/>
              <a:gd name="connsiteX44" fmla="*/ 3419098 w 12192000"/>
              <a:gd name="connsiteY44" fmla="*/ 525951 h 4045772"/>
              <a:gd name="connsiteX45" fmla="*/ 2893147 w 12192000"/>
              <a:gd name="connsiteY45" fmla="*/ 0 h 4045772"/>
              <a:gd name="connsiteX0" fmla="*/ 2893147 w 12192000"/>
              <a:gd name="connsiteY0" fmla="*/ 0 h 4045772"/>
              <a:gd name="connsiteX1" fmla="*/ 2375734 w 12192000"/>
              <a:gd name="connsiteY1" fmla="*/ 441275 h 4045772"/>
              <a:gd name="connsiteX2" fmla="*/ 0 w 12192000"/>
              <a:gd name="connsiteY2" fmla="*/ 447419 h 4045772"/>
              <a:gd name="connsiteX3" fmla="*/ 0 w 12192000"/>
              <a:gd name="connsiteY3" fmla="*/ 1161916 h 4045772"/>
              <a:gd name="connsiteX4" fmla="*/ 2367197 w 12192000"/>
              <a:gd name="connsiteY4" fmla="*/ 1169514 h 4045772"/>
              <a:gd name="connsiteX5" fmla="*/ 2367197 w 12192000"/>
              <a:gd name="connsiteY5" fmla="*/ 1496936 h 4045772"/>
              <a:gd name="connsiteX6" fmla="*/ 2893147 w 12192000"/>
              <a:gd name="connsiteY6" fmla="*/ 2022886 h 4045772"/>
              <a:gd name="connsiteX7" fmla="*/ 3390630 w 12192000"/>
              <a:gd name="connsiteY7" fmla="*/ 1660220 h 4045772"/>
              <a:gd name="connsiteX8" fmla="*/ 3963891 w 12192000"/>
              <a:gd name="connsiteY8" fmla="*/ 1660220 h 4045772"/>
              <a:gd name="connsiteX9" fmla="*/ 3963891 w 12192000"/>
              <a:gd name="connsiteY9" fmla="*/ 2002657 h 4045772"/>
              <a:gd name="connsiteX10" fmla="*/ 4489842 w 12192000"/>
              <a:gd name="connsiteY10" fmla="*/ 2528608 h 4045772"/>
              <a:gd name="connsiteX11" fmla="*/ 4991985 w 12192000"/>
              <a:gd name="connsiteY11" fmla="*/ 2150925 h 4045772"/>
              <a:gd name="connsiteX12" fmla="*/ 5560587 w 12192000"/>
              <a:gd name="connsiteY12" fmla="*/ 2150925 h 4045772"/>
              <a:gd name="connsiteX13" fmla="*/ 5560587 w 12192000"/>
              <a:gd name="connsiteY13" fmla="*/ 2508379 h 4045772"/>
              <a:gd name="connsiteX14" fmla="*/ 6086538 w 12192000"/>
              <a:gd name="connsiteY14" fmla="*/ 3034329 h 4045772"/>
              <a:gd name="connsiteX15" fmla="*/ 6593342 w 12192000"/>
              <a:gd name="connsiteY15" fmla="*/ 2641631 h 4045772"/>
              <a:gd name="connsiteX16" fmla="*/ 7157282 w 12192000"/>
              <a:gd name="connsiteY16" fmla="*/ 2641631 h 4045772"/>
              <a:gd name="connsiteX17" fmla="*/ 7157282 w 12192000"/>
              <a:gd name="connsiteY17" fmla="*/ 3014100 h 4045772"/>
              <a:gd name="connsiteX18" fmla="*/ 7683232 w 12192000"/>
              <a:gd name="connsiteY18" fmla="*/ 3540051 h 4045772"/>
              <a:gd name="connsiteX19" fmla="*/ 8194698 w 12192000"/>
              <a:gd name="connsiteY19" fmla="*/ 3132336 h 4045772"/>
              <a:gd name="connsiteX20" fmla="*/ 8753977 w 12192000"/>
              <a:gd name="connsiteY20" fmla="*/ 3132336 h 4045772"/>
              <a:gd name="connsiteX21" fmla="*/ 8753977 w 12192000"/>
              <a:gd name="connsiteY21" fmla="*/ 3519822 h 4045772"/>
              <a:gd name="connsiteX22" fmla="*/ 9279927 w 12192000"/>
              <a:gd name="connsiteY22" fmla="*/ 4045772 h 4045772"/>
              <a:gd name="connsiteX23" fmla="*/ 9795662 w 12192000"/>
              <a:gd name="connsiteY23" fmla="*/ 3621163 h 4045772"/>
              <a:gd name="connsiteX24" fmla="*/ 12192000 w 12192000"/>
              <a:gd name="connsiteY24" fmla="*/ 3598319 h 4045772"/>
              <a:gd name="connsiteX25" fmla="*/ 12192000 w 12192000"/>
              <a:gd name="connsiteY25" fmla="*/ 2883822 h 4045772"/>
              <a:gd name="connsiteX26" fmla="*/ 9805878 w 12192000"/>
              <a:gd name="connsiteY26" fmla="*/ 2892924 h 4045772"/>
              <a:gd name="connsiteX27" fmla="*/ 9805878 w 12192000"/>
              <a:gd name="connsiteY27" fmla="*/ 2548836 h 4045772"/>
              <a:gd name="connsiteX28" fmla="*/ 9279927 w 12192000"/>
              <a:gd name="connsiteY28" fmla="*/ 2022886 h 4045772"/>
              <a:gd name="connsiteX29" fmla="*/ 8776689 w 12192000"/>
              <a:gd name="connsiteY29" fmla="*/ 2404097 h 4045772"/>
              <a:gd name="connsiteX30" fmla="*/ 8209182 w 12192000"/>
              <a:gd name="connsiteY30" fmla="*/ 2404097 h 4045772"/>
              <a:gd name="connsiteX31" fmla="*/ 8209182 w 12192000"/>
              <a:gd name="connsiteY31" fmla="*/ 2043115 h 4045772"/>
              <a:gd name="connsiteX32" fmla="*/ 7683232 w 12192000"/>
              <a:gd name="connsiteY32" fmla="*/ 1517165 h 4045772"/>
              <a:gd name="connsiteX33" fmla="*/ 7175333 w 12192000"/>
              <a:gd name="connsiteY33" fmla="*/ 1913392 h 4045772"/>
              <a:gd name="connsiteX34" fmla="*/ 6612488 w 12192000"/>
              <a:gd name="connsiteY34" fmla="*/ 1913392 h 4045772"/>
              <a:gd name="connsiteX35" fmla="*/ 6612488 w 12192000"/>
              <a:gd name="connsiteY35" fmla="*/ 1537394 h 4045772"/>
              <a:gd name="connsiteX36" fmla="*/ 6086538 w 12192000"/>
              <a:gd name="connsiteY36" fmla="*/ 1011443 h 4045772"/>
              <a:gd name="connsiteX37" fmla="*/ 5573976 w 12192000"/>
              <a:gd name="connsiteY37" fmla="*/ 1422686 h 4045772"/>
              <a:gd name="connsiteX38" fmla="*/ 5015792 w 12192000"/>
              <a:gd name="connsiteY38" fmla="*/ 1422686 h 4045772"/>
              <a:gd name="connsiteX39" fmla="*/ 5015792 w 12192000"/>
              <a:gd name="connsiteY39" fmla="*/ 1031672 h 4045772"/>
              <a:gd name="connsiteX40" fmla="*/ 4489842 w 12192000"/>
              <a:gd name="connsiteY40" fmla="*/ 505722 h 4045772"/>
              <a:gd name="connsiteX41" fmla="*/ 3973942 w 12192000"/>
              <a:gd name="connsiteY41" fmla="*/ 931981 h 4045772"/>
              <a:gd name="connsiteX42" fmla="*/ 3419098 w 12192000"/>
              <a:gd name="connsiteY42" fmla="*/ 931981 h 4045772"/>
              <a:gd name="connsiteX43" fmla="*/ 3419098 w 12192000"/>
              <a:gd name="connsiteY43" fmla="*/ 525951 h 4045772"/>
              <a:gd name="connsiteX44" fmla="*/ 2893147 w 12192000"/>
              <a:gd name="connsiteY44" fmla="*/ 0 h 404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2192000" h="4045772">
                <a:moveTo>
                  <a:pt x="2893147" y="0"/>
                </a:moveTo>
                <a:cubicBezTo>
                  <a:pt x="2631596" y="0"/>
                  <a:pt x="2414635" y="190918"/>
                  <a:pt x="2375734" y="441275"/>
                </a:cubicBezTo>
                <a:lnTo>
                  <a:pt x="0" y="447419"/>
                </a:lnTo>
                <a:lnTo>
                  <a:pt x="0" y="1161916"/>
                </a:lnTo>
                <a:lnTo>
                  <a:pt x="2367197" y="1169514"/>
                </a:lnTo>
                <a:lnTo>
                  <a:pt x="2367197" y="1496936"/>
                </a:lnTo>
                <a:cubicBezTo>
                  <a:pt x="2367197" y="1787410"/>
                  <a:pt x="2602673" y="2022886"/>
                  <a:pt x="2893147" y="2022886"/>
                </a:cubicBezTo>
                <a:cubicBezTo>
                  <a:pt x="3126333" y="2022886"/>
                  <a:pt x="3324075" y="1871134"/>
                  <a:pt x="3390630" y="1660220"/>
                </a:cubicBezTo>
                <a:lnTo>
                  <a:pt x="3963891" y="1660220"/>
                </a:lnTo>
                <a:lnTo>
                  <a:pt x="3963891" y="2002657"/>
                </a:lnTo>
                <a:cubicBezTo>
                  <a:pt x="3963891" y="2293132"/>
                  <a:pt x="4199367" y="2528608"/>
                  <a:pt x="4489842" y="2528608"/>
                </a:cubicBezTo>
                <a:cubicBezTo>
                  <a:pt x="4728572" y="2528608"/>
                  <a:pt x="4930153" y="2369555"/>
                  <a:pt x="4991985" y="2150925"/>
                </a:cubicBezTo>
                <a:lnTo>
                  <a:pt x="5560587" y="2150925"/>
                </a:lnTo>
                <a:lnTo>
                  <a:pt x="5560587" y="2508379"/>
                </a:lnTo>
                <a:cubicBezTo>
                  <a:pt x="5560587" y="2798853"/>
                  <a:pt x="5796063" y="3034329"/>
                  <a:pt x="6086538" y="3034329"/>
                </a:cubicBezTo>
                <a:cubicBezTo>
                  <a:pt x="6330786" y="3034329"/>
                  <a:pt x="6536148" y="2867837"/>
                  <a:pt x="6593342" y="2641631"/>
                </a:cubicBezTo>
                <a:lnTo>
                  <a:pt x="7157282" y="2641631"/>
                </a:lnTo>
                <a:lnTo>
                  <a:pt x="7157282" y="3014100"/>
                </a:lnTo>
                <a:cubicBezTo>
                  <a:pt x="7157282" y="3304575"/>
                  <a:pt x="7392758" y="3540051"/>
                  <a:pt x="7683232" y="3540051"/>
                </a:cubicBezTo>
                <a:cubicBezTo>
                  <a:pt x="7932963" y="3540051"/>
                  <a:pt x="8142042" y="3365999"/>
                  <a:pt x="8194698" y="3132336"/>
                </a:cubicBezTo>
                <a:lnTo>
                  <a:pt x="8753977" y="3132336"/>
                </a:lnTo>
                <a:lnTo>
                  <a:pt x="8753977" y="3519822"/>
                </a:lnTo>
                <a:cubicBezTo>
                  <a:pt x="8753977" y="3810296"/>
                  <a:pt x="8989453" y="4045772"/>
                  <a:pt x="9279927" y="4045772"/>
                </a:cubicBezTo>
                <a:cubicBezTo>
                  <a:pt x="9535705" y="4045772"/>
                  <a:pt x="9748839" y="3863191"/>
                  <a:pt x="9795662" y="3621163"/>
                </a:cubicBezTo>
                <a:lnTo>
                  <a:pt x="12192000" y="3598319"/>
                </a:lnTo>
                <a:lnTo>
                  <a:pt x="12192000" y="2883822"/>
                </a:lnTo>
                <a:lnTo>
                  <a:pt x="9805878" y="2892924"/>
                </a:lnTo>
                <a:lnTo>
                  <a:pt x="9805878" y="2548836"/>
                </a:lnTo>
                <a:cubicBezTo>
                  <a:pt x="9805878" y="2258362"/>
                  <a:pt x="9570402" y="2022886"/>
                  <a:pt x="9279927" y="2022886"/>
                </a:cubicBezTo>
                <a:cubicBezTo>
                  <a:pt x="9039898" y="2022886"/>
                  <a:pt x="8837424" y="2183676"/>
                  <a:pt x="8776689" y="2404097"/>
                </a:cubicBezTo>
                <a:lnTo>
                  <a:pt x="8209182" y="2404097"/>
                </a:lnTo>
                <a:lnTo>
                  <a:pt x="8209182" y="2043115"/>
                </a:lnTo>
                <a:cubicBezTo>
                  <a:pt x="8209182" y="1752641"/>
                  <a:pt x="7973707" y="1517165"/>
                  <a:pt x="7683232" y="1517165"/>
                </a:cubicBezTo>
                <a:cubicBezTo>
                  <a:pt x="7437692" y="1517165"/>
                  <a:pt x="7231450" y="1685423"/>
                  <a:pt x="7175333" y="1913392"/>
                </a:cubicBezTo>
                <a:lnTo>
                  <a:pt x="6612488" y="1913392"/>
                </a:lnTo>
                <a:lnTo>
                  <a:pt x="6612488" y="1537394"/>
                </a:lnTo>
                <a:cubicBezTo>
                  <a:pt x="6612488" y="1246919"/>
                  <a:pt x="6377012" y="1011443"/>
                  <a:pt x="6086538" y="1011443"/>
                </a:cubicBezTo>
                <a:cubicBezTo>
                  <a:pt x="5835525" y="1011443"/>
                  <a:pt x="5625582" y="1187285"/>
                  <a:pt x="5573976" y="1422686"/>
                </a:cubicBezTo>
                <a:lnTo>
                  <a:pt x="5015792" y="1422686"/>
                </a:lnTo>
                <a:lnTo>
                  <a:pt x="5015792" y="1031672"/>
                </a:lnTo>
                <a:cubicBezTo>
                  <a:pt x="5015792" y="741198"/>
                  <a:pt x="4780316" y="505722"/>
                  <a:pt x="4489842" y="505722"/>
                </a:cubicBezTo>
                <a:cubicBezTo>
                  <a:pt x="4233493" y="505722"/>
                  <a:pt x="4019979" y="689120"/>
                  <a:pt x="3973942" y="931981"/>
                </a:cubicBezTo>
                <a:lnTo>
                  <a:pt x="3419098" y="931981"/>
                </a:lnTo>
                <a:lnTo>
                  <a:pt x="3419098" y="525951"/>
                </a:lnTo>
                <a:cubicBezTo>
                  <a:pt x="3419098" y="235476"/>
                  <a:pt x="3183622" y="0"/>
                  <a:pt x="2893147" y="0"/>
                </a:cubicBezTo>
                <a:close/>
              </a:path>
            </a:pathLst>
          </a:custGeom>
          <a:gradFill flip="none" rotWithShape="1">
            <a:gsLst>
              <a:gs pos="0">
                <a:schemeClr val="bg1">
                  <a:lumMod val="75000"/>
                </a:schemeClr>
              </a:gs>
              <a:gs pos="100000">
                <a:schemeClr val="bg1">
                  <a:lumMod val="95000"/>
                </a:schemeClr>
              </a:gs>
            </a:gsLst>
            <a:lin ang="8100000" scaled="1"/>
            <a:tileRect/>
          </a:gradFill>
          <a:ln>
            <a:gradFill flip="none" rotWithShape="1">
              <a:gsLst>
                <a:gs pos="0">
                  <a:schemeClr val="bg1"/>
                </a:gs>
                <a:gs pos="100000">
                  <a:schemeClr val="bg1">
                    <a:lumMod val="75000"/>
                  </a:schemeClr>
                </a:gs>
              </a:gsLst>
              <a:lin ang="27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noAutofit/>
          </a:bodyPr>
          <a:lstStyle/>
          <a:p>
            <a:endParaRPr lang="ko-KR" altLang="en-US" dirty="0"/>
          </a:p>
        </p:txBody>
      </p:sp>
      <p:sp>
        <p:nvSpPr>
          <p:cNvPr id="148" name="Rounded Rectangle 8">
            <a:extLst>
              <a:ext uri="{FF2B5EF4-FFF2-40B4-BE49-F238E27FC236}">
                <a16:creationId xmlns:a16="http://schemas.microsoft.com/office/drawing/2014/main" id="{F7E0C19A-77B6-43FD-81EB-8BEB07F21600}"/>
              </a:ext>
            </a:extLst>
          </p:cNvPr>
          <p:cNvSpPr/>
          <p:nvPr/>
        </p:nvSpPr>
        <p:spPr>
          <a:xfrm>
            <a:off x="4134032" y="3600230"/>
            <a:ext cx="1265714" cy="1721942"/>
          </a:xfrm>
          <a:custGeom>
            <a:avLst/>
            <a:gdLst/>
            <a:ahLst/>
            <a:cxnLst/>
            <a:rect l="l" t="t" r="r" b="b"/>
            <a:pathLst>
              <a:path w="1126380" h="1532385">
                <a:moveTo>
                  <a:pt x="338377" y="0"/>
                </a:moveTo>
                <a:cubicBezTo>
                  <a:pt x="525257" y="0"/>
                  <a:pt x="676754" y="151497"/>
                  <a:pt x="676754" y="338377"/>
                </a:cubicBezTo>
                <a:lnTo>
                  <a:pt x="676754" y="442156"/>
                </a:lnTo>
                <a:lnTo>
                  <a:pt x="910356" y="442156"/>
                </a:lnTo>
                <a:lnTo>
                  <a:pt x="910356" y="334144"/>
                </a:lnTo>
                <a:lnTo>
                  <a:pt x="1126380" y="550168"/>
                </a:lnTo>
                <a:lnTo>
                  <a:pt x="910356" y="766192"/>
                </a:lnTo>
                <a:lnTo>
                  <a:pt x="910356" y="658180"/>
                </a:lnTo>
                <a:lnTo>
                  <a:pt x="676754" y="658180"/>
                </a:lnTo>
                <a:lnTo>
                  <a:pt x="676754" y="1194008"/>
                </a:lnTo>
                <a:cubicBezTo>
                  <a:pt x="676754" y="1380888"/>
                  <a:pt x="525257" y="1532385"/>
                  <a:pt x="338377" y="1532385"/>
                </a:cubicBezTo>
                <a:cubicBezTo>
                  <a:pt x="151497" y="1532385"/>
                  <a:pt x="0" y="1380888"/>
                  <a:pt x="0" y="1194008"/>
                </a:cubicBezTo>
                <a:lnTo>
                  <a:pt x="0" y="338377"/>
                </a:lnTo>
                <a:cubicBezTo>
                  <a:pt x="0" y="151497"/>
                  <a:pt x="151497" y="0"/>
                  <a:pt x="338377" y="0"/>
                </a:cubicBezTo>
                <a:close/>
              </a:path>
            </a:pathLst>
          </a:custGeom>
          <a:solidFill>
            <a:schemeClr val="accent1"/>
          </a:solidFill>
          <a:ln>
            <a:noFill/>
          </a:ln>
          <a:effectLst>
            <a:innerShdw blurRad="50800" dist="254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9" name="Rounded Rectangle 49">
            <a:extLst>
              <a:ext uri="{FF2B5EF4-FFF2-40B4-BE49-F238E27FC236}">
                <a16:creationId xmlns:a16="http://schemas.microsoft.com/office/drawing/2014/main" id="{1B5E1842-30EC-4BDB-A977-60CB9AACC411}"/>
              </a:ext>
            </a:extLst>
          </p:cNvPr>
          <p:cNvSpPr/>
          <p:nvPr/>
        </p:nvSpPr>
        <p:spPr>
          <a:xfrm>
            <a:off x="5740231" y="3075153"/>
            <a:ext cx="1277947" cy="1721942"/>
          </a:xfrm>
          <a:custGeom>
            <a:avLst/>
            <a:gdLst/>
            <a:ahLst/>
            <a:cxnLst/>
            <a:rect l="l" t="t" r="r" b="b"/>
            <a:pathLst>
              <a:path w="1137266" h="1532385">
                <a:moveTo>
                  <a:pt x="338377" y="0"/>
                </a:moveTo>
                <a:cubicBezTo>
                  <a:pt x="525257" y="0"/>
                  <a:pt x="676754" y="151497"/>
                  <a:pt x="676754" y="338377"/>
                </a:cubicBezTo>
                <a:lnTo>
                  <a:pt x="676754" y="466497"/>
                </a:lnTo>
                <a:lnTo>
                  <a:pt x="921242" y="466497"/>
                </a:lnTo>
                <a:lnTo>
                  <a:pt x="921242" y="358485"/>
                </a:lnTo>
                <a:lnTo>
                  <a:pt x="1137266" y="574509"/>
                </a:lnTo>
                <a:lnTo>
                  <a:pt x="921242" y="790533"/>
                </a:lnTo>
                <a:lnTo>
                  <a:pt x="921242" y="682521"/>
                </a:lnTo>
                <a:lnTo>
                  <a:pt x="676754" y="682521"/>
                </a:lnTo>
                <a:lnTo>
                  <a:pt x="676754" y="1194008"/>
                </a:lnTo>
                <a:cubicBezTo>
                  <a:pt x="676754" y="1380888"/>
                  <a:pt x="525257" y="1532385"/>
                  <a:pt x="338377" y="1532385"/>
                </a:cubicBezTo>
                <a:cubicBezTo>
                  <a:pt x="151497" y="1532385"/>
                  <a:pt x="0" y="1380888"/>
                  <a:pt x="0" y="1194008"/>
                </a:cubicBezTo>
                <a:lnTo>
                  <a:pt x="0" y="338377"/>
                </a:lnTo>
                <a:cubicBezTo>
                  <a:pt x="0" y="151497"/>
                  <a:pt x="151497" y="0"/>
                  <a:pt x="338377" y="0"/>
                </a:cubicBezTo>
                <a:close/>
              </a:path>
            </a:pathLst>
          </a:custGeom>
          <a:solidFill>
            <a:schemeClr val="accent2"/>
          </a:solidFill>
          <a:ln>
            <a:noFill/>
          </a:ln>
          <a:effectLst>
            <a:innerShdw blurRad="50800" dist="254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0" name="Rounded Rectangle 52">
            <a:extLst>
              <a:ext uri="{FF2B5EF4-FFF2-40B4-BE49-F238E27FC236}">
                <a16:creationId xmlns:a16="http://schemas.microsoft.com/office/drawing/2014/main" id="{BE95EFE8-4AA7-4AA7-A467-0115BB0978BD}"/>
              </a:ext>
            </a:extLst>
          </p:cNvPr>
          <p:cNvSpPr/>
          <p:nvPr/>
        </p:nvSpPr>
        <p:spPr>
          <a:xfrm>
            <a:off x="8928163" y="2073928"/>
            <a:ext cx="760469" cy="1721942"/>
          </a:xfrm>
          <a:prstGeom prst="roundRect">
            <a:avLst>
              <a:gd name="adj" fmla="val 50000"/>
            </a:avLst>
          </a:prstGeom>
          <a:solidFill>
            <a:schemeClr val="accent4"/>
          </a:solidFill>
          <a:ln>
            <a:noFill/>
          </a:ln>
          <a:effectLst>
            <a:innerShdw blurRad="50800" dist="254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1" name="Rounded Rectangle 53">
            <a:extLst>
              <a:ext uri="{FF2B5EF4-FFF2-40B4-BE49-F238E27FC236}">
                <a16:creationId xmlns:a16="http://schemas.microsoft.com/office/drawing/2014/main" id="{22C39A42-3F67-4C99-BE64-918909266110}"/>
              </a:ext>
            </a:extLst>
          </p:cNvPr>
          <p:cNvSpPr/>
          <p:nvPr/>
        </p:nvSpPr>
        <p:spPr>
          <a:xfrm>
            <a:off x="2535720" y="4097955"/>
            <a:ext cx="1282415" cy="1721942"/>
          </a:xfrm>
          <a:custGeom>
            <a:avLst/>
            <a:gdLst/>
            <a:ahLst/>
            <a:cxnLst/>
            <a:rect l="l" t="t" r="r" b="b"/>
            <a:pathLst>
              <a:path w="1141242" h="1532385">
                <a:moveTo>
                  <a:pt x="338377" y="0"/>
                </a:moveTo>
                <a:cubicBezTo>
                  <a:pt x="525257" y="0"/>
                  <a:pt x="676754" y="151497"/>
                  <a:pt x="676754" y="338377"/>
                </a:cubicBezTo>
                <a:lnTo>
                  <a:pt x="676754" y="420384"/>
                </a:lnTo>
                <a:lnTo>
                  <a:pt x="925218" y="420384"/>
                </a:lnTo>
                <a:lnTo>
                  <a:pt x="925218" y="312372"/>
                </a:lnTo>
                <a:lnTo>
                  <a:pt x="1141242" y="528396"/>
                </a:lnTo>
                <a:lnTo>
                  <a:pt x="925218" y="744420"/>
                </a:lnTo>
                <a:lnTo>
                  <a:pt x="925218" y="636408"/>
                </a:lnTo>
                <a:lnTo>
                  <a:pt x="676754" y="636408"/>
                </a:lnTo>
                <a:lnTo>
                  <a:pt x="676754" y="1194008"/>
                </a:lnTo>
                <a:cubicBezTo>
                  <a:pt x="676754" y="1380888"/>
                  <a:pt x="525257" y="1532385"/>
                  <a:pt x="338377" y="1532385"/>
                </a:cubicBezTo>
                <a:cubicBezTo>
                  <a:pt x="151497" y="1532385"/>
                  <a:pt x="0" y="1380888"/>
                  <a:pt x="0" y="1194008"/>
                </a:cubicBezTo>
                <a:lnTo>
                  <a:pt x="0" y="338377"/>
                </a:lnTo>
                <a:cubicBezTo>
                  <a:pt x="0" y="151497"/>
                  <a:pt x="151497" y="0"/>
                  <a:pt x="338377" y="0"/>
                </a:cubicBezTo>
                <a:close/>
              </a:path>
            </a:pathLst>
          </a:custGeom>
          <a:solidFill>
            <a:schemeClr val="accent6"/>
          </a:solidFill>
          <a:ln>
            <a:noFill/>
          </a:ln>
          <a:effectLst>
            <a:innerShdw blurRad="50800" dist="254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2" name="Right Arrow 61">
            <a:extLst>
              <a:ext uri="{FF2B5EF4-FFF2-40B4-BE49-F238E27FC236}">
                <a16:creationId xmlns:a16="http://schemas.microsoft.com/office/drawing/2014/main" id="{3B672C35-CF4A-460F-9F95-420F4B18C70A}"/>
              </a:ext>
            </a:extLst>
          </p:cNvPr>
          <p:cNvSpPr/>
          <p:nvPr/>
        </p:nvSpPr>
        <p:spPr>
          <a:xfrm>
            <a:off x="7334197" y="2562308"/>
            <a:ext cx="1268609" cy="1721942"/>
          </a:xfrm>
          <a:custGeom>
            <a:avLst/>
            <a:gdLst/>
            <a:ahLst/>
            <a:cxnLst/>
            <a:rect l="l" t="t" r="r" b="b"/>
            <a:pathLst>
              <a:path w="1128956" h="1532385">
                <a:moveTo>
                  <a:pt x="338377" y="0"/>
                </a:moveTo>
                <a:cubicBezTo>
                  <a:pt x="525257" y="0"/>
                  <a:pt x="676754" y="151497"/>
                  <a:pt x="676754" y="338377"/>
                </a:cubicBezTo>
                <a:lnTo>
                  <a:pt x="676754" y="479952"/>
                </a:lnTo>
                <a:lnTo>
                  <a:pt x="912932" y="479952"/>
                </a:lnTo>
                <a:lnTo>
                  <a:pt x="912932" y="371940"/>
                </a:lnTo>
                <a:lnTo>
                  <a:pt x="1128956" y="587964"/>
                </a:lnTo>
                <a:lnTo>
                  <a:pt x="912932" y="803988"/>
                </a:lnTo>
                <a:lnTo>
                  <a:pt x="912932" y="695976"/>
                </a:lnTo>
                <a:lnTo>
                  <a:pt x="676754" y="695976"/>
                </a:lnTo>
                <a:lnTo>
                  <a:pt x="676754" y="1194008"/>
                </a:lnTo>
                <a:cubicBezTo>
                  <a:pt x="676754" y="1380888"/>
                  <a:pt x="525257" y="1532385"/>
                  <a:pt x="338377" y="1532385"/>
                </a:cubicBezTo>
                <a:cubicBezTo>
                  <a:pt x="151497" y="1532385"/>
                  <a:pt x="0" y="1380888"/>
                  <a:pt x="0" y="1194008"/>
                </a:cubicBezTo>
                <a:lnTo>
                  <a:pt x="0" y="338377"/>
                </a:lnTo>
                <a:cubicBezTo>
                  <a:pt x="0" y="151497"/>
                  <a:pt x="151497" y="0"/>
                  <a:pt x="338377" y="0"/>
                </a:cubicBezTo>
                <a:close/>
              </a:path>
            </a:pathLst>
          </a:custGeom>
          <a:solidFill>
            <a:schemeClr val="accent3"/>
          </a:solidFill>
          <a:ln>
            <a:noFill/>
          </a:ln>
          <a:effectLst>
            <a:innerShdw blurRad="50800" dist="254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53" name="Group 12">
            <a:extLst>
              <a:ext uri="{FF2B5EF4-FFF2-40B4-BE49-F238E27FC236}">
                <a16:creationId xmlns:a16="http://schemas.microsoft.com/office/drawing/2014/main" id="{FC6C621E-6C57-46BF-9453-BAE21893FA2A}"/>
              </a:ext>
            </a:extLst>
          </p:cNvPr>
          <p:cNvGrpSpPr/>
          <p:nvPr/>
        </p:nvGrpSpPr>
        <p:grpSpPr>
          <a:xfrm>
            <a:off x="258923" y="4022652"/>
            <a:ext cx="2060770" cy="1054934"/>
            <a:chOff x="892027" y="1882302"/>
            <a:chExt cx="1642180" cy="1054934"/>
          </a:xfrm>
        </p:grpSpPr>
        <p:sp>
          <p:nvSpPr>
            <p:cNvPr id="154" name="TextBox 153">
              <a:extLst>
                <a:ext uri="{FF2B5EF4-FFF2-40B4-BE49-F238E27FC236}">
                  <a16:creationId xmlns:a16="http://schemas.microsoft.com/office/drawing/2014/main" id="{81A053C3-3CC4-4548-A9F4-1666CE545474}"/>
                </a:ext>
              </a:extLst>
            </p:cNvPr>
            <p:cNvSpPr txBox="1"/>
            <p:nvPr/>
          </p:nvSpPr>
          <p:spPr>
            <a:xfrm>
              <a:off x="892027" y="1882302"/>
              <a:ext cx="1642180" cy="338554"/>
            </a:xfrm>
            <a:prstGeom prst="rect">
              <a:avLst/>
            </a:prstGeom>
            <a:noFill/>
          </p:spPr>
          <p:txBody>
            <a:bodyPr wrap="square" rtlCol="0">
              <a:spAutoFit/>
            </a:bodyPr>
            <a:lstStyle/>
            <a:p>
              <a:pPr algn="r"/>
              <a:r>
                <a:rPr lang="en-US" altLang="ko-KR" sz="1600" b="1" dirty="0">
                  <a:solidFill>
                    <a:schemeClr val="tx1">
                      <a:lumMod val="75000"/>
                      <a:lumOff val="25000"/>
                    </a:schemeClr>
                  </a:solidFill>
                  <a:cs typeface="Arial" pitchFamily="34" charset="0"/>
                </a:rPr>
                <a:t>PENGENALAN</a:t>
              </a:r>
              <a:endParaRPr lang="ko-KR" altLang="en-US" sz="1600" b="1" dirty="0">
                <a:solidFill>
                  <a:schemeClr val="tx1">
                    <a:lumMod val="75000"/>
                    <a:lumOff val="25000"/>
                  </a:schemeClr>
                </a:solidFill>
                <a:cs typeface="Arial" pitchFamily="34" charset="0"/>
              </a:endParaRPr>
            </a:p>
          </p:txBody>
        </p:sp>
        <p:sp>
          <p:nvSpPr>
            <p:cNvPr id="155" name="TextBox 154">
              <a:extLst>
                <a:ext uri="{FF2B5EF4-FFF2-40B4-BE49-F238E27FC236}">
                  <a16:creationId xmlns:a16="http://schemas.microsoft.com/office/drawing/2014/main" id="{251CE4B2-1A8B-42CB-9633-243983898C1C}"/>
                </a:ext>
              </a:extLst>
            </p:cNvPr>
            <p:cNvSpPr txBox="1"/>
            <p:nvPr/>
          </p:nvSpPr>
          <p:spPr>
            <a:xfrm>
              <a:off x="892027" y="2198572"/>
              <a:ext cx="1642180" cy="738664"/>
            </a:xfrm>
            <a:prstGeom prst="rect">
              <a:avLst/>
            </a:prstGeom>
            <a:noFill/>
          </p:spPr>
          <p:txBody>
            <a:bodyPr wrap="square" rtlCol="0">
              <a:spAutoFit/>
            </a:bodyPr>
            <a:lstStyle/>
            <a:p>
              <a:pPr algn="r"/>
              <a:r>
                <a:rPr lang="en-US" altLang="ko-KR" sz="1400" dirty="0" err="1">
                  <a:solidFill>
                    <a:schemeClr val="tx1">
                      <a:lumMod val="75000"/>
                      <a:lumOff val="25000"/>
                    </a:schemeClr>
                  </a:solidFill>
                  <a:cs typeface="Arial" pitchFamily="34" charset="0"/>
                </a:rPr>
                <a:t>Ringkasan</a:t>
              </a:r>
              <a:r>
                <a:rPr lang="en-US" altLang="ko-KR" sz="1400" dirty="0">
                  <a:solidFill>
                    <a:schemeClr val="tx1">
                      <a:lumMod val="75000"/>
                      <a:lumOff val="25000"/>
                    </a:schemeClr>
                  </a:solidFill>
                  <a:cs typeface="Arial" pitchFamily="34" charset="0"/>
                </a:rPr>
                <a:t> proses dan </a:t>
              </a:r>
              <a:r>
                <a:rPr lang="en-US" altLang="ko-KR" sz="1400" dirty="0" err="1">
                  <a:solidFill>
                    <a:schemeClr val="tx1">
                      <a:lumMod val="75000"/>
                      <a:lumOff val="25000"/>
                    </a:schemeClr>
                  </a:solidFill>
                  <a:cs typeface="Arial" pitchFamily="34" charset="0"/>
                </a:rPr>
                <a:t>Kitaran</a:t>
              </a:r>
              <a:r>
                <a:rPr lang="en-US" altLang="ko-KR" sz="1400" dirty="0">
                  <a:solidFill>
                    <a:schemeClr val="tx1">
                      <a:lumMod val="75000"/>
                      <a:lumOff val="25000"/>
                    </a:schemeClr>
                  </a:solidFill>
                  <a:cs typeface="Arial" pitchFamily="34" charset="0"/>
                </a:rPr>
                <a:t> </a:t>
              </a:r>
              <a:r>
                <a:rPr lang="en-US" altLang="ko-KR" sz="1400" dirty="0" err="1">
                  <a:solidFill>
                    <a:schemeClr val="tx1">
                      <a:lumMod val="75000"/>
                      <a:lumOff val="25000"/>
                    </a:schemeClr>
                  </a:solidFill>
                  <a:cs typeface="Arial" pitchFamily="34" charset="0"/>
                </a:rPr>
                <a:t>Semakan</a:t>
              </a:r>
              <a:r>
                <a:rPr lang="en-US" altLang="ko-KR" sz="1400" dirty="0">
                  <a:solidFill>
                    <a:schemeClr val="tx1">
                      <a:lumMod val="75000"/>
                      <a:lumOff val="25000"/>
                    </a:schemeClr>
                  </a:solidFill>
                  <a:cs typeface="Arial" pitchFamily="34" charset="0"/>
                </a:rPr>
                <a:t> </a:t>
              </a:r>
              <a:r>
                <a:rPr lang="en-US" altLang="ko-KR" sz="1400" dirty="0" err="1">
                  <a:solidFill>
                    <a:schemeClr val="tx1">
                      <a:lumMod val="75000"/>
                      <a:lumOff val="25000"/>
                    </a:schemeClr>
                  </a:solidFill>
                  <a:cs typeface="Arial" pitchFamily="34" charset="0"/>
                </a:rPr>
                <a:t>Kurikulum</a:t>
              </a:r>
              <a:endParaRPr lang="ko-KR" altLang="en-US" sz="1400" dirty="0">
                <a:solidFill>
                  <a:schemeClr val="tx1">
                    <a:lumMod val="75000"/>
                    <a:lumOff val="25000"/>
                  </a:schemeClr>
                </a:solidFill>
                <a:cs typeface="Arial" pitchFamily="34" charset="0"/>
              </a:endParaRPr>
            </a:p>
          </p:txBody>
        </p:sp>
      </p:grpSp>
      <p:sp>
        <p:nvSpPr>
          <p:cNvPr id="157" name="TextBox 156">
            <a:extLst>
              <a:ext uri="{FF2B5EF4-FFF2-40B4-BE49-F238E27FC236}">
                <a16:creationId xmlns:a16="http://schemas.microsoft.com/office/drawing/2014/main" id="{568974C3-138A-40E5-BDA7-BD54E67B3C3D}"/>
              </a:ext>
            </a:extLst>
          </p:cNvPr>
          <p:cNvSpPr txBox="1"/>
          <p:nvPr/>
        </p:nvSpPr>
        <p:spPr>
          <a:xfrm>
            <a:off x="2960322" y="2348707"/>
            <a:ext cx="2169578" cy="607539"/>
          </a:xfrm>
          <a:prstGeom prst="rect">
            <a:avLst/>
          </a:prstGeom>
          <a:noFill/>
        </p:spPr>
        <p:txBody>
          <a:bodyPr wrap="square" rtlCol="0">
            <a:spAutoFit/>
          </a:bodyPr>
          <a:lstStyle/>
          <a:p>
            <a:pPr lvl="0">
              <a:lnSpc>
                <a:spcPct val="107000"/>
              </a:lnSpc>
              <a:spcAft>
                <a:spcPts val="0"/>
              </a:spcAft>
            </a:pPr>
            <a:r>
              <a:rPr lang="ms-MY" sz="1600" b="1" dirty="0"/>
              <a:t>KEPERLUAN SEMAKAN KURIKULUM</a:t>
            </a:r>
            <a:endParaRPr lang="en-MY" sz="2000" b="1" dirty="0">
              <a:latin typeface="Calibri" panose="020F0502020204030204" pitchFamily="34" charset="0"/>
              <a:ea typeface="Calibri" panose="020F0502020204030204" pitchFamily="34" charset="0"/>
              <a:cs typeface="Arial" panose="020B0604020202020204" pitchFamily="34" charset="0"/>
            </a:endParaRPr>
          </a:p>
        </p:txBody>
      </p:sp>
      <p:grpSp>
        <p:nvGrpSpPr>
          <p:cNvPr id="159" name="Group 92">
            <a:extLst>
              <a:ext uri="{FF2B5EF4-FFF2-40B4-BE49-F238E27FC236}">
                <a16:creationId xmlns:a16="http://schemas.microsoft.com/office/drawing/2014/main" id="{22C0DD24-6E97-4FD1-A586-19EA4C1D271B}"/>
              </a:ext>
            </a:extLst>
          </p:cNvPr>
          <p:cNvGrpSpPr/>
          <p:nvPr/>
        </p:nvGrpSpPr>
        <p:grpSpPr>
          <a:xfrm>
            <a:off x="5251543" y="5023988"/>
            <a:ext cx="2204623" cy="1543767"/>
            <a:chOff x="892027" y="1882302"/>
            <a:chExt cx="1667824" cy="1543767"/>
          </a:xfrm>
        </p:grpSpPr>
        <p:sp>
          <p:nvSpPr>
            <p:cNvPr id="160" name="TextBox 159">
              <a:extLst>
                <a:ext uri="{FF2B5EF4-FFF2-40B4-BE49-F238E27FC236}">
                  <a16:creationId xmlns:a16="http://schemas.microsoft.com/office/drawing/2014/main" id="{0AF3E902-567A-4D78-B541-E11B9ADCA933}"/>
                </a:ext>
              </a:extLst>
            </p:cNvPr>
            <p:cNvSpPr txBox="1"/>
            <p:nvPr/>
          </p:nvSpPr>
          <p:spPr>
            <a:xfrm>
              <a:off x="892027" y="1882302"/>
              <a:ext cx="1642180" cy="607539"/>
            </a:xfrm>
            <a:prstGeom prst="rect">
              <a:avLst/>
            </a:prstGeom>
            <a:noFill/>
          </p:spPr>
          <p:txBody>
            <a:bodyPr wrap="square" rtlCol="0">
              <a:spAutoFit/>
            </a:bodyPr>
            <a:lstStyle/>
            <a:p>
              <a:pPr lvl="0">
                <a:lnSpc>
                  <a:spcPct val="107000"/>
                </a:lnSpc>
                <a:spcAft>
                  <a:spcPts val="0"/>
                </a:spcAft>
              </a:pPr>
              <a:r>
                <a:rPr lang="ms-MY" sz="1600" b="1" dirty="0"/>
                <a:t>PANDUAN SEMAKAN KURIKULUM  </a:t>
              </a:r>
              <a:endParaRPr lang="en-MY" sz="2000" b="1" dirty="0">
                <a:latin typeface="Calibri" panose="020F0502020204030204" pitchFamily="34" charset="0"/>
                <a:ea typeface="Calibri" panose="020F0502020204030204" pitchFamily="34" charset="0"/>
                <a:cs typeface="Arial" panose="020B0604020202020204" pitchFamily="34" charset="0"/>
              </a:endParaRPr>
            </a:p>
          </p:txBody>
        </p:sp>
        <p:sp>
          <p:nvSpPr>
            <p:cNvPr id="161" name="TextBox 160">
              <a:extLst>
                <a:ext uri="{FF2B5EF4-FFF2-40B4-BE49-F238E27FC236}">
                  <a16:creationId xmlns:a16="http://schemas.microsoft.com/office/drawing/2014/main" id="{652C1455-F9E3-44B7-A0FF-4BA9EAA4DF5E}"/>
                </a:ext>
              </a:extLst>
            </p:cNvPr>
            <p:cNvSpPr txBox="1"/>
            <p:nvPr/>
          </p:nvSpPr>
          <p:spPr>
            <a:xfrm>
              <a:off x="917671" y="2471962"/>
              <a:ext cx="1642180" cy="954107"/>
            </a:xfrm>
            <a:prstGeom prst="rect">
              <a:avLst/>
            </a:prstGeom>
            <a:noFill/>
          </p:spPr>
          <p:txBody>
            <a:bodyPr wrap="square" rtlCol="0">
              <a:spAutoFit/>
            </a:bodyPr>
            <a:lstStyle/>
            <a:p>
              <a:r>
                <a:rPr lang="en-US" altLang="ko-KR" sz="1400" dirty="0">
                  <a:solidFill>
                    <a:schemeClr val="tx1">
                      <a:lumMod val="75000"/>
                      <a:lumOff val="25000"/>
                    </a:schemeClr>
                  </a:solidFill>
                  <a:cs typeface="Arial" pitchFamily="34" charset="0"/>
                </a:rPr>
                <a:t>10 </a:t>
              </a:r>
              <a:r>
                <a:rPr lang="en-US" altLang="ko-KR" sz="1400" dirty="0" err="1">
                  <a:solidFill>
                    <a:schemeClr val="tx1">
                      <a:lumMod val="75000"/>
                      <a:lumOff val="25000"/>
                    </a:schemeClr>
                  </a:solidFill>
                  <a:cs typeface="Arial" pitchFamily="34" charset="0"/>
                </a:rPr>
                <a:t>panduan</a:t>
              </a:r>
              <a:r>
                <a:rPr lang="en-US" altLang="ko-KR" sz="1400" dirty="0">
                  <a:solidFill>
                    <a:schemeClr val="tx1">
                      <a:lumMod val="75000"/>
                      <a:lumOff val="25000"/>
                    </a:schemeClr>
                  </a:solidFill>
                  <a:cs typeface="Arial" pitchFamily="34" charset="0"/>
                </a:rPr>
                <a:t> yang </a:t>
              </a:r>
              <a:r>
                <a:rPr lang="en-US" altLang="ko-KR" sz="1400" dirty="0" err="1">
                  <a:solidFill>
                    <a:schemeClr val="tx1">
                      <a:lumMod val="75000"/>
                      <a:lumOff val="25000"/>
                    </a:schemeClr>
                  </a:solidFill>
                  <a:cs typeface="Arial" pitchFamily="34" charset="0"/>
                </a:rPr>
                <a:t>boleh</a:t>
              </a:r>
              <a:r>
                <a:rPr lang="en-US" altLang="ko-KR" sz="1400" dirty="0">
                  <a:solidFill>
                    <a:schemeClr val="tx1">
                      <a:lumMod val="75000"/>
                      <a:lumOff val="25000"/>
                    </a:schemeClr>
                  </a:solidFill>
                  <a:cs typeface="Arial" pitchFamily="34" charset="0"/>
                </a:rPr>
                <a:t> </a:t>
              </a:r>
              <a:r>
                <a:rPr lang="en-US" altLang="ko-KR" sz="1400" dirty="0" err="1">
                  <a:solidFill>
                    <a:schemeClr val="tx1">
                      <a:lumMod val="75000"/>
                      <a:lumOff val="25000"/>
                    </a:schemeClr>
                  </a:solidFill>
                  <a:cs typeface="Arial" pitchFamily="34" charset="0"/>
                </a:rPr>
                <a:t>dijadikan</a:t>
              </a:r>
              <a:r>
                <a:rPr lang="en-US" altLang="ko-KR" sz="1400" dirty="0">
                  <a:solidFill>
                    <a:schemeClr val="tx1">
                      <a:lumMod val="75000"/>
                      <a:lumOff val="25000"/>
                    </a:schemeClr>
                  </a:solidFill>
                  <a:cs typeface="Arial" pitchFamily="34" charset="0"/>
                </a:rPr>
                <a:t> </a:t>
              </a:r>
              <a:r>
                <a:rPr lang="en-US" altLang="ko-KR" sz="1400" dirty="0" err="1">
                  <a:solidFill>
                    <a:schemeClr val="tx1">
                      <a:lumMod val="75000"/>
                      <a:lumOff val="25000"/>
                    </a:schemeClr>
                  </a:solidFill>
                  <a:cs typeface="Arial" pitchFamily="34" charset="0"/>
                </a:rPr>
                <a:t>asas</a:t>
              </a:r>
              <a:r>
                <a:rPr lang="en-US" altLang="ko-KR" sz="1400" dirty="0">
                  <a:solidFill>
                    <a:schemeClr val="tx1">
                      <a:lumMod val="75000"/>
                      <a:lumOff val="25000"/>
                    </a:schemeClr>
                  </a:solidFill>
                  <a:cs typeface="Arial" pitchFamily="34" charset="0"/>
                </a:rPr>
                <a:t> </a:t>
              </a:r>
              <a:r>
                <a:rPr lang="en-US" altLang="ko-KR" sz="1400" dirty="0" err="1">
                  <a:solidFill>
                    <a:schemeClr val="tx1">
                      <a:lumMod val="75000"/>
                      <a:lumOff val="25000"/>
                    </a:schemeClr>
                  </a:solidFill>
                  <a:cs typeface="Arial" pitchFamily="34" charset="0"/>
                </a:rPr>
                <a:t>dalam</a:t>
              </a:r>
              <a:r>
                <a:rPr lang="en-US" altLang="ko-KR" sz="1400" dirty="0">
                  <a:solidFill>
                    <a:schemeClr val="tx1">
                      <a:lumMod val="75000"/>
                      <a:lumOff val="25000"/>
                    </a:schemeClr>
                  </a:solidFill>
                  <a:cs typeface="Arial" pitchFamily="34" charset="0"/>
                </a:rPr>
                <a:t> </a:t>
              </a:r>
              <a:r>
                <a:rPr lang="en-US" altLang="ko-KR" sz="1400" dirty="0" err="1">
                  <a:solidFill>
                    <a:schemeClr val="tx1">
                      <a:lumMod val="75000"/>
                      <a:lumOff val="25000"/>
                    </a:schemeClr>
                  </a:solidFill>
                  <a:cs typeface="Arial" pitchFamily="34" charset="0"/>
                </a:rPr>
                <a:t>membuat</a:t>
              </a:r>
              <a:r>
                <a:rPr lang="en-US" altLang="ko-KR" sz="1400" dirty="0">
                  <a:solidFill>
                    <a:schemeClr val="tx1">
                      <a:lumMod val="75000"/>
                      <a:lumOff val="25000"/>
                    </a:schemeClr>
                  </a:solidFill>
                  <a:cs typeface="Arial" pitchFamily="34" charset="0"/>
                </a:rPr>
                <a:t> </a:t>
              </a:r>
              <a:r>
                <a:rPr lang="en-US" altLang="ko-KR" sz="1400" dirty="0" err="1">
                  <a:solidFill>
                    <a:schemeClr val="tx1">
                      <a:lumMod val="75000"/>
                      <a:lumOff val="25000"/>
                    </a:schemeClr>
                  </a:solidFill>
                  <a:cs typeface="Arial" pitchFamily="34" charset="0"/>
                </a:rPr>
                <a:t>semakan</a:t>
              </a:r>
              <a:r>
                <a:rPr lang="en-US" altLang="ko-KR" sz="1400" dirty="0">
                  <a:solidFill>
                    <a:schemeClr val="tx1">
                      <a:lumMod val="75000"/>
                      <a:lumOff val="25000"/>
                    </a:schemeClr>
                  </a:solidFill>
                  <a:cs typeface="Arial" pitchFamily="34" charset="0"/>
                </a:rPr>
                <a:t> </a:t>
              </a:r>
              <a:r>
                <a:rPr lang="en-US" altLang="ko-KR" sz="1400" dirty="0" err="1">
                  <a:solidFill>
                    <a:schemeClr val="tx1">
                      <a:lumMod val="75000"/>
                      <a:lumOff val="25000"/>
                    </a:schemeClr>
                  </a:solidFill>
                  <a:cs typeface="Arial" pitchFamily="34" charset="0"/>
                </a:rPr>
                <a:t>kurikulum</a:t>
              </a:r>
              <a:endParaRPr lang="ko-KR" altLang="en-US" sz="1400" dirty="0">
                <a:solidFill>
                  <a:schemeClr val="tx1">
                    <a:lumMod val="75000"/>
                    <a:lumOff val="25000"/>
                  </a:schemeClr>
                </a:solidFill>
                <a:cs typeface="Arial" pitchFamily="34" charset="0"/>
              </a:endParaRPr>
            </a:p>
          </p:txBody>
        </p:sp>
      </p:grpSp>
      <p:grpSp>
        <p:nvGrpSpPr>
          <p:cNvPr id="162" name="Group 95">
            <a:extLst>
              <a:ext uri="{FF2B5EF4-FFF2-40B4-BE49-F238E27FC236}">
                <a16:creationId xmlns:a16="http://schemas.microsoft.com/office/drawing/2014/main" id="{50EE1166-7A62-4393-A4F0-E9A97FDEE8CA}"/>
              </a:ext>
            </a:extLst>
          </p:cNvPr>
          <p:cNvGrpSpPr/>
          <p:nvPr/>
        </p:nvGrpSpPr>
        <p:grpSpPr>
          <a:xfrm>
            <a:off x="7433805" y="4509121"/>
            <a:ext cx="2197423" cy="1297682"/>
            <a:chOff x="892027" y="1882302"/>
            <a:chExt cx="1662377" cy="1297682"/>
          </a:xfrm>
        </p:grpSpPr>
        <p:sp>
          <p:nvSpPr>
            <p:cNvPr id="163" name="TextBox 162">
              <a:extLst>
                <a:ext uri="{FF2B5EF4-FFF2-40B4-BE49-F238E27FC236}">
                  <a16:creationId xmlns:a16="http://schemas.microsoft.com/office/drawing/2014/main" id="{4067E463-030F-4C6A-95C8-527B678A82F1}"/>
                </a:ext>
              </a:extLst>
            </p:cNvPr>
            <p:cNvSpPr txBox="1"/>
            <p:nvPr/>
          </p:nvSpPr>
          <p:spPr>
            <a:xfrm>
              <a:off x="892027" y="1882302"/>
              <a:ext cx="1642180" cy="584775"/>
            </a:xfrm>
            <a:prstGeom prst="rect">
              <a:avLst/>
            </a:prstGeom>
            <a:noFill/>
          </p:spPr>
          <p:txBody>
            <a:bodyPr wrap="square" rtlCol="0">
              <a:spAutoFit/>
            </a:bodyPr>
            <a:lstStyle/>
            <a:p>
              <a:r>
                <a:rPr lang="ms-MY" sz="1600" b="1" dirty="0"/>
                <a:t>PERUBAHAN MAKLUMAT PROGRAM</a:t>
              </a:r>
              <a:endParaRPr lang="ko-KR" altLang="en-US" sz="1100" b="1" dirty="0">
                <a:solidFill>
                  <a:schemeClr val="tx1">
                    <a:lumMod val="75000"/>
                    <a:lumOff val="25000"/>
                  </a:schemeClr>
                </a:solidFill>
                <a:cs typeface="Arial" pitchFamily="34" charset="0"/>
              </a:endParaRPr>
            </a:p>
          </p:txBody>
        </p:sp>
        <p:sp>
          <p:nvSpPr>
            <p:cNvPr id="164" name="TextBox 163">
              <a:extLst>
                <a:ext uri="{FF2B5EF4-FFF2-40B4-BE49-F238E27FC236}">
                  <a16:creationId xmlns:a16="http://schemas.microsoft.com/office/drawing/2014/main" id="{12418349-A1ED-4025-AE8F-C44D178C1026}"/>
                </a:ext>
              </a:extLst>
            </p:cNvPr>
            <p:cNvSpPr txBox="1"/>
            <p:nvPr/>
          </p:nvSpPr>
          <p:spPr>
            <a:xfrm>
              <a:off x="912224" y="2441320"/>
              <a:ext cx="1642180" cy="738664"/>
            </a:xfrm>
            <a:prstGeom prst="rect">
              <a:avLst/>
            </a:prstGeom>
            <a:noFill/>
          </p:spPr>
          <p:txBody>
            <a:bodyPr wrap="square" rtlCol="0">
              <a:spAutoFit/>
            </a:bodyPr>
            <a:lstStyle/>
            <a:p>
              <a:r>
                <a:rPr lang="ms-MY" sz="1400" dirty="0"/>
                <a:t>Kategori Perubahan Maklumat dan Tindakan UA</a:t>
              </a:r>
              <a:endParaRPr lang="ko-KR" altLang="en-US" sz="1050" dirty="0">
                <a:solidFill>
                  <a:schemeClr val="tx1">
                    <a:lumMod val="75000"/>
                    <a:lumOff val="25000"/>
                  </a:schemeClr>
                </a:solidFill>
                <a:cs typeface="Arial" pitchFamily="34" charset="0"/>
              </a:endParaRPr>
            </a:p>
          </p:txBody>
        </p:sp>
      </p:grpSp>
      <p:grpSp>
        <p:nvGrpSpPr>
          <p:cNvPr id="165" name="Group 98">
            <a:extLst>
              <a:ext uri="{FF2B5EF4-FFF2-40B4-BE49-F238E27FC236}">
                <a16:creationId xmlns:a16="http://schemas.microsoft.com/office/drawing/2014/main" id="{6A1AA113-6348-4C22-87CB-44E0CC875AEF}"/>
              </a:ext>
            </a:extLst>
          </p:cNvPr>
          <p:cNvGrpSpPr/>
          <p:nvPr/>
        </p:nvGrpSpPr>
        <p:grpSpPr>
          <a:xfrm>
            <a:off x="9820941" y="3169671"/>
            <a:ext cx="2341082" cy="1608437"/>
            <a:chOff x="892027" y="1882302"/>
            <a:chExt cx="1727929" cy="1608437"/>
          </a:xfrm>
        </p:grpSpPr>
        <p:sp>
          <p:nvSpPr>
            <p:cNvPr id="166" name="TextBox 165">
              <a:extLst>
                <a:ext uri="{FF2B5EF4-FFF2-40B4-BE49-F238E27FC236}">
                  <a16:creationId xmlns:a16="http://schemas.microsoft.com/office/drawing/2014/main" id="{6B316216-7C19-4E8A-9C93-E7E3B82A7D92}"/>
                </a:ext>
              </a:extLst>
            </p:cNvPr>
            <p:cNvSpPr txBox="1"/>
            <p:nvPr/>
          </p:nvSpPr>
          <p:spPr>
            <a:xfrm>
              <a:off x="892027" y="1882302"/>
              <a:ext cx="1642180" cy="830997"/>
            </a:xfrm>
            <a:prstGeom prst="rect">
              <a:avLst/>
            </a:prstGeom>
            <a:noFill/>
          </p:spPr>
          <p:txBody>
            <a:bodyPr wrap="square" rtlCol="0">
              <a:spAutoFit/>
            </a:bodyPr>
            <a:lstStyle/>
            <a:p>
              <a:r>
                <a:rPr lang="ms-MY" sz="1600" b="1" dirty="0"/>
                <a:t>PROSES PERMOHONAN KELULUSAN SEMAKAN KURIKULUM </a:t>
              </a:r>
              <a:endParaRPr lang="ko-KR" altLang="en-US" sz="1100" b="1" dirty="0">
                <a:solidFill>
                  <a:schemeClr val="tx1">
                    <a:lumMod val="75000"/>
                    <a:lumOff val="25000"/>
                  </a:schemeClr>
                </a:solidFill>
                <a:cs typeface="Arial" pitchFamily="34" charset="0"/>
              </a:endParaRPr>
            </a:p>
          </p:txBody>
        </p:sp>
        <p:sp>
          <p:nvSpPr>
            <p:cNvPr id="167" name="TextBox 166">
              <a:extLst>
                <a:ext uri="{FF2B5EF4-FFF2-40B4-BE49-F238E27FC236}">
                  <a16:creationId xmlns:a16="http://schemas.microsoft.com/office/drawing/2014/main" id="{FB9C9973-F717-4B72-A4DA-6E3557F27A71}"/>
                </a:ext>
              </a:extLst>
            </p:cNvPr>
            <p:cNvSpPr txBox="1"/>
            <p:nvPr/>
          </p:nvSpPr>
          <p:spPr>
            <a:xfrm>
              <a:off x="977776" y="2752075"/>
              <a:ext cx="1642180" cy="738664"/>
            </a:xfrm>
            <a:prstGeom prst="rect">
              <a:avLst/>
            </a:prstGeom>
            <a:noFill/>
          </p:spPr>
          <p:txBody>
            <a:bodyPr wrap="square" rtlCol="0">
              <a:spAutoFit/>
            </a:bodyPr>
            <a:lstStyle/>
            <a:p>
              <a:r>
                <a:rPr lang="en-US" altLang="ko-KR" sz="1400" dirty="0" err="1">
                  <a:solidFill>
                    <a:schemeClr val="tx1">
                      <a:lumMod val="75000"/>
                      <a:lumOff val="25000"/>
                    </a:schemeClr>
                  </a:solidFill>
                  <a:cs typeface="Arial" pitchFamily="34" charset="0"/>
                </a:rPr>
                <a:t>Kertas</a:t>
              </a:r>
              <a:r>
                <a:rPr lang="en-US" altLang="ko-KR" sz="1400" dirty="0">
                  <a:solidFill>
                    <a:schemeClr val="tx1">
                      <a:lumMod val="75000"/>
                      <a:lumOff val="25000"/>
                    </a:schemeClr>
                  </a:solidFill>
                  <a:cs typeface="Arial" pitchFamily="34" charset="0"/>
                </a:rPr>
                <a:t> </a:t>
              </a:r>
              <a:r>
                <a:rPr lang="en-US" altLang="ko-KR" sz="1400" dirty="0" err="1">
                  <a:solidFill>
                    <a:schemeClr val="tx1">
                      <a:lumMod val="75000"/>
                      <a:lumOff val="25000"/>
                    </a:schemeClr>
                  </a:solidFill>
                  <a:cs typeface="Arial" pitchFamily="34" charset="0"/>
                </a:rPr>
                <a:t>cadangan</a:t>
              </a:r>
              <a:r>
                <a:rPr lang="en-US" altLang="ko-KR" sz="1400" dirty="0">
                  <a:solidFill>
                    <a:schemeClr val="tx1">
                      <a:lumMod val="75000"/>
                      <a:lumOff val="25000"/>
                    </a:schemeClr>
                  </a:solidFill>
                  <a:cs typeface="Arial" pitchFamily="34" charset="0"/>
                </a:rPr>
                <a:t> dan </a:t>
              </a:r>
              <a:r>
                <a:rPr lang="en-US" altLang="ko-KR" sz="1400" dirty="0" err="1">
                  <a:solidFill>
                    <a:schemeClr val="tx1">
                      <a:lumMod val="75000"/>
                      <a:lumOff val="25000"/>
                    </a:schemeClr>
                  </a:solidFill>
                  <a:cs typeface="Arial" pitchFamily="34" charset="0"/>
                </a:rPr>
                <a:t>senarai</a:t>
              </a:r>
              <a:r>
                <a:rPr lang="en-US" altLang="ko-KR" sz="1400" dirty="0">
                  <a:solidFill>
                    <a:schemeClr val="tx1">
                      <a:lumMod val="75000"/>
                      <a:lumOff val="25000"/>
                    </a:schemeClr>
                  </a:solidFill>
                  <a:cs typeface="Arial" pitchFamily="34" charset="0"/>
                </a:rPr>
                <a:t> </a:t>
              </a:r>
              <a:r>
                <a:rPr lang="en-US" altLang="ko-KR" sz="1400" dirty="0" err="1">
                  <a:solidFill>
                    <a:schemeClr val="tx1">
                      <a:lumMod val="75000"/>
                      <a:lumOff val="25000"/>
                    </a:schemeClr>
                  </a:solidFill>
                  <a:cs typeface="Arial" pitchFamily="34" charset="0"/>
                </a:rPr>
                <a:t>semak</a:t>
              </a:r>
              <a:r>
                <a:rPr lang="en-US" altLang="ko-KR" sz="1400" dirty="0">
                  <a:solidFill>
                    <a:schemeClr val="tx1">
                      <a:lumMod val="75000"/>
                      <a:lumOff val="25000"/>
                    </a:schemeClr>
                  </a:solidFill>
                  <a:cs typeface="Arial" pitchFamily="34" charset="0"/>
                </a:rPr>
                <a:t> yang </a:t>
              </a:r>
              <a:r>
                <a:rPr lang="en-US" altLang="ko-KR" sz="1400" dirty="0" err="1">
                  <a:solidFill>
                    <a:schemeClr val="tx1">
                      <a:lumMod val="75000"/>
                      <a:lumOff val="25000"/>
                    </a:schemeClr>
                  </a:solidFill>
                  <a:cs typeface="Arial" pitchFamily="34" charset="0"/>
                </a:rPr>
                <a:t>diperlukan</a:t>
              </a:r>
              <a:r>
                <a:rPr lang="en-US" altLang="ko-KR" sz="1400" dirty="0">
                  <a:solidFill>
                    <a:schemeClr val="tx1">
                      <a:lumMod val="75000"/>
                      <a:lumOff val="25000"/>
                    </a:schemeClr>
                  </a:solidFill>
                  <a:cs typeface="Arial" pitchFamily="34" charset="0"/>
                </a:rPr>
                <a:t> </a:t>
              </a:r>
              <a:endParaRPr lang="ko-KR" altLang="en-US" sz="1400" dirty="0">
                <a:solidFill>
                  <a:schemeClr val="tx1">
                    <a:lumMod val="75000"/>
                    <a:lumOff val="25000"/>
                  </a:schemeClr>
                </a:solidFill>
                <a:cs typeface="Arial" pitchFamily="34" charset="0"/>
              </a:endParaRPr>
            </a:p>
          </p:txBody>
        </p:sp>
      </p:grpSp>
      <p:sp>
        <p:nvSpPr>
          <p:cNvPr id="169" name="TextBox 168">
            <a:extLst>
              <a:ext uri="{FF2B5EF4-FFF2-40B4-BE49-F238E27FC236}">
                <a16:creationId xmlns:a16="http://schemas.microsoft.com/office/drawing/2014/main" id="{EE54B4E2-9EFE-46F5-9C0C-1933A8F3FFE1}"/>
              </a:ext>
            </a:extLst>
          </p:cNvPr>
          <p:cNvSpPr txBox="1"/>
          <p:nvPr/>
        </p:nvSpPr>
        <p:spPr>
          <a:xfrm>
            <a:off x="2587470" y="4834818"/>
            <a:ext cx="648072" cy="461665"/>
          </a:xfrm>
          <a:prstGeom prst="rect">
            <a:avLst/>
          </a:prstGeom>
          <a:noFill/>
        </p:spPr>
        <p:txBody>
          <a:bodyPr wrap="square" rtlCol="0">
            <a:spAutoFit/>
          </a:bodyPr>
          <a:lstStyle/>
          <a:p>
            <a:pPr algn="ctr"/>
            <a:r>
              <a:rPr lang="en-US" altLang="ko-KR" sz="2400" b="1" dirty="0">
                <a:solidFill>
                  <a:schemeClr val="bg1"/>
                </a:solidFill>
                <a:cs typeface="Arial" pitchFamily="34" charset="0"/>
              </a:rPr>
              <a:t>3.1</a:t>
            </a:r>
            <a:endParaRPr lang="ko-KR" altLang="en-US" sz="2400" b="1" dirty="0">
              <a:solidFill>
                <a:schemeClr val="bg1"/>
              </a:solidFill>
              <a:cs typeface="Arial" pitchFamily="34" charset="0"/>
            </a:endParaRPr>
          </a:p>
        </p:txBody>
      </p:sp>
      <p:sp>
        <p:nvSpPr>
          <p:cNvPr id="172" name="TextBox 171">
            <a:extLst>
              <a:ext uri="{FF2B5EF4-FFF2-40B4-BE49-F238E27FC236}">
                <a16:creationId xmlns:a16="http://schemas.microsoft.com/office/drawing/2014/main" id="{C868136B-6473-477C-90D4-C548178117FE}"/>
              </a:ext>
            </a:extLst>
          </p:cNvPr>
          <p:cNvSpPr txBox="1"/>
          <p:nvPr/>
        </p:nvSpPr>
        <p:spPr>
          <a:xfrm>
            <a:off x="4186391" y="4324854"/>
            <a:ext cx="648072" cy="461665"/>
          </a:xfrm>
          <a:prstGeom prst="rect">
            <a:avLst/>
          </a:prstGeom>
          <a:noFill/>
        </p:spPr>
        <p:txBody>
          <a:bodyPr wrap="square" rtlCol="0">
            <a:spAutoFit/>
          </a:bodyPr>
          <a:lstStyle/>
          <a:p>
            <a:pPr algn="ctr"/>
            <a:r>
              <a:rPr lang="en-US" altLang="ko-KR" sz="2400" b="1" dirty="0">
                <a:solidFill>
                  <a:schemeClr val="bg1"/>
                </a:solidFill>
                <a:cs typeface="Arial" pitchFamily="34" charset="0"/>
              </a:rPr>
              <a:t>3.2</a:t>
            </a:r>
            <a:endParaRPr lang="ko-KR" altLang="en-US" sz="2400" b="1" dirty="0">
              <a:solidFill>
                <a:schemeClr val="bg1"/>
              </a:solidFill>
              <a:cs typeface="Arial" pitchFamily="34" charset="0"/>
            </a:endParaRPr>
          </a:p>
        </p:txBody>
      </p:sp>
      <p:sp>
        <p:nvSpPr>
          <p:cNvPr id="175" name="TextBox 174">
            <a:extLst>
              <a:ext uri="{FF2B5EF4-FFF2-40B4-BE49-F238E27FC236}">
                <a16:creationId xmlns:a16="http://schemas.microsoft.com/office/drawing/2014/main" id="{AFC6424B-E001-4F84-95B6-48385C999524}"/>
              </a:ext>
            </a:extLst>
          </p:cNvPr>
          <p:cNvSpPr txBox="1"/>
          <p:nvPr/>
        </p:nvSpPr>
        <p:spPr>
          <a:xfrm>
            <a:off x="5804362" y="3814891"/>
            <a:ext cx="648072" cy="461665"/>
          </a:xfrm>
          <a:prstGeom prst="rect">
            <a:avLst/>
          </a:prstGeom>
          <a:noFill/>
        </p:spPr>
        <p:txBody>
          <a:bodyPr wrap="square" rtlCol="0">
            <a:spAutoFit/>
          </a:bodyPr>
          <a:lstStyle/>
          <a:p>
            <a:pPr algn="ctr"/>
            <a:r>
              <a:rPr lang="en-US" altLang="ko-KR" sz="2400" b="1" dirty="0">
                <a:solidFill>
                  <a:schemeClr val="bg1"/>
                </a:solidFill>
                <a:cs typeface="Arial" pitchFamily="34" charset="0"/>
              </a:rPr>
              <a:t>3.3</a:t>
            </a:r>
            <a:endParaRPr lang="ko-KR" altLang="en-US" sz="2400" b="1" dirty="0">
              <a:solidFill>
                <a:schemeClr val="bg1"/>
              </a:solidFill>
              <a:cs typeface="Arial" pitchFamily="34" charset="0"/>
            </a:endParaRPr>
          </a:p>
        </p:txBody>
      </p:sp>
      <p:sp>
        <p:nvSpPr>
          <p:cNvPr id="178" name="TextBox 177">
            <a:extLst>
              <a:ext uri="{FF2B5EF4-FFF2-40B4-BE49-F238E27FC236}">
                <a16:creationId xmlns:a16="http://schemas.microsoft.com/office/drawing/2014/main" id="{E048743B-09B5-4F38-9347-89B64E668FAE}"/>
              </a:ext>
            </a:extLst>
          </p:cNvPr>
          <p:cNvSpPr txBox="1"/>
          <p:nvPr/>
        </p:nvSpPr>
        <p:spPr>
          <a:xfrm>
            <a:off x="7384233" y="3304928"/>
            <a:ext cx="648072" cy="461665"/>
          </a:xfrm>
          <a:prstGeom prst="rect">
            <a:avLst/>
          </a:prstGeom>
          <a:noFill/>
        </p:spPr>
        <p:txBody>
          <a:bodyPr wrap="square" rtlCol="0">
            <a:spAutoFit/>
          </a:bodyPr>
          <a:lstStyle/>
          <a:p>
            <a:pPr algn="ctr"/>
            <a:r>
              <a:rPr lang="en-US" altLang="ko-KR" sz="2400" b="1" dirty="0">
                <a:solidFill>
                  <a:schemeClr val="bg1"/>
                </a:solidFill>
                <a:cs typeface="Arial" pitchFamily="34" charset="0"/>
              </a:rPr>
              <a:t>3.4</a:t>
            </a:r>
            <a:endParaRPr lang="ko-KR" altLang="en-US" sz="2400" b="1" dirty="0">
              <a:solidFill>
                <a:schemeClr val="bg1"/>
              </a:solidFill>
              <a:cs typeface="Arial" pitchFamily="34" charset="0"/>
            </a:endParaRPr>
          </a:p>
        </p:txBody>
      </p:sp>
      <p:sp>
        <p:nvSpPr>
          <p:cNvPr id="181" name="TextBox 180">
            <a:extLst>
              <a:ext uri="{FF2B5EF4-FFF2-40B4-BE49-F238E27FC236}">
                <a16:creationId xmlns:a16="http://schemas.microsoft.com/office/drawing/2014/main" id="{E21D9C6E-31D2-4655-8B9E-223F980C3A51}"/>
              </a:ext>
            </a:extLst>
          </p:cNvPr>
          <p:cNvSpPr txBox="1"/>
          <p:nvPr/>
        </p:nvSpPr>
        <p:spPr>
          <a:xfrm>
            <a:off x="8983155" y="2794965"/>
            <a:ext cx="648072" cy="461665"/>
          </a:xfrm>
          <a:prstGeom prst="rect">
            <a:avLst/>
          </a:prstGeom>
          <a:noFill/>
        </p:spPr>
        <p:txBody>
          <a:bodyPr wrap="square" rtlCol="0">
            <a:spAutoFit/>
          </a:bodyPr>
          <a:lstStyle/>
          <a:p>
            <a:pPr algn="ctr"/>
            <a:r>
              <a:rPr lang="en-US" altLang="ko-KR" sz="2400" b="1" dirty="0">
                <a:solidFill>
                  <a:schemeClr val="bg1"/>
                </a:solidFill>
                <a:cs typeface="Arial" pitchFamily="34" charset="0"/>
              </a:rPr>
              <a:t>3.5</a:t>
            </a:r>
            <a:endParaRPr lang="ko-KR" altLang="en-US" sz="2400" b="1" dirty="0">
              <a:solidFill>
                <a:schemeClr val="bg1"/>
              </a:solidFill>
              <a:cs typeface="Arial" pitchFamily="34" charset="0"/>
            </a:endParaRPr>
          </a:p>
        </p:txBody>
      </p:sp>
      <p:sp>
        <p:nvSpPr>
          <p:cNvPr id="183" name="Rectangle 16">
            <a:extLst>
              <a:ext uri="{FF2B5EF4-FFF2-40B4-BE49-F238E27FC236}">
                <a16:creationId xmlns:a16="http://schemas.microsoft.com/office/drawing/2014/main" id="{05607BD2-D2A4-4229-B7A8-562C1F568E4C}"/>
              </a:ext>
            </a:extLst>
          </p:cNvPr>
          <p:cNvSpPr/>
          <p:nvPr/>
        </p:nvSpPr>
        <p:spPr>
          <a:xfrm rot="2700000">
            <a:off x="7566315" y="2804862"/>
            <a:ext cx="265920" cy="476745"/>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84" name="Teardrop 1">
            <a:extLst>
              <a:ext uri="{FF2B5EF4-FFF2-40B4-BE49-F238E27FC236}">
                <a16:creationId xmlns:a16="http://schemas.microsoft.com/office/drawing/2014/main" id="{21DC6DA5-BE62-41B6-AFDB-1AFBD21C3A70}"/>
              </a:ext>
            </a:extLst>
          </p:cNvPr>
          <p:cNvSpPr/>
          <p:nvPr/>
        </p:nvSpPr>
        <p:spPr>
          <a:xfrm rot="18805991">
            <a:off x="9105026" y="2343470"/>
            <a:ext cx="376862" cy="372930"/>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48" name="TextBox 47">
            <a:extLst>
              <a:ext uri="{FF2B5EF4-FFF2-40B4-BE49-F238E27FC236}">
                <a16:creationId xmlns:a16="http://schemas.microsoft.com/office/drawing/2014/main" id="{1A53E2D7-48C6-4389-BE0F-3269711C6CE7}"/>
              </a:ext>
            </a:extLst>
          </p:cNvPr>
          <p:cNvSpPr txBox="1"/>
          <p:nvPr/>
        </p:nvSpPr>
        <p:spPr>
          <a:xfrm>
            <a:off x="3003292" y="2943179"/>
            <a:ext cx="2170725" cy="523220"/>
          </a:xfrm>
          <a:prstGeom prst="rect">
            <a:avLst/>
          </a:prstGeom>
          <a:noFill/>
        </p:spPr>
        <p:txBody>
          <a:bodyPr wrap="square" rtlCol="0">
            <a:spAutoFit/>
          </a:bodyPr>
          <a:lstStyle/>
          <a:p>
            <a:r>
              <a:rPr lang="en-US" altLang="ko-KR" sz="1400" dirty="0" err="1">
                <a:solidFill>
                  <a:schemeClr val="tx1">
                    <a:lumMod val="75000"/>
                    <a:lumOff val="25000"/>
                  </a:schemeClr>
                </a:solidFill>
                <a:cs typeface="Arial" pitchFamily="34" charset="0"/>
              </a:rPr>
              <a:t>Perincian</a:t>
            </a:r>
            <a:r>
              <a:rPr lang="en-US" altLang="ko-KR" sz="1400" dirty="0">
                <a:solidFill>
                  <a:schemeClr val="tx1">
                    <a:lumMod val="75000"/>
                    <a:lumOff val="25000"/>
                  </a:schemeClr>
                </a:solidFill>
                <a:cs typeface="Arial" pitchFamily="34" charset="0"/>
              </a:rPr>
              <a:t> 10 </a:t>
            </a:r>
            <a:r>
              <a:rPr lang="en-US" altLang="ko-KR" sz="1400" dirty="0" err="1">
                <a:solidFill>
                  <a:schemeClr val="tx1">
                    <a:lumMod val="75000"/>
                    <a:lumOff val="25000"/>
                  </a:schemeClr>
                </a:solidFill>
                <a:cs typeface="Arial" pitchFamily="34" charset="0"/>
              </a:rPr>
              <a:t>keperluan</a:t>
            </a:r>
            <a:r>
              <a:rPr lang="en-US" altLang="ko-KR" sz="1400" dirty="0">
                <a:solidFill>
                  <a:schemeClr val="tx1">
                    <a:lumMod val="75000"/>
                    <a:lumOff val="25000"/>
                  </a:schemeClr>
                </a:solidFill>
                <a:cs typeface="Arial" pitchFamily="34" charset="0"/>
              </a:rPr>
              <a:t> </a:t>
            </a:r>
            <a:r>
              <a:rPr lang="en-US" altLang="ko-KR" sz="1400" dirty="0" err="1">
                <a:solidFill>
                  <a:schemeClr val="tx1">
                    <a:lumMod val="75000"/>
                    <a:lumOff val="25000"/>
                  </a:schemeClr>
                </a:solidFill>
                <a:cs typeface="Arial" pitchFamily="34" charset="0"/>
              </a:rPr>
              <a:t>semakan</a:t>
            </a:r>
            <a:r>
              <a:rPr lang="en-US" altLang="ko-KR" sz="1400" dirty="0">
                <a:solidFill>
                  <a:schemeClr val="tx1">
                    <a:lumMod val="75000"/>
                    <a:lumOff val="25000"/>
                  </a:schemeClr>
                </a:solidFill>
                <a:cs typeface="Arial" pitchFamily="34" charset="0"/>
              </a:rPr>
              <a:t> </a:t>
            </a:r>
            <a:r>
              <a:rPr lang="en-US" altLang="ko-KR" sz="1400" dirty="0" err="1">
                <a:solidFill>
                  <a:schemeClr val="tx1">
                    <a:lumMod val="75000"/>
                    <a:lumOff val="25000"/>
                  </a:schemeClr>
                </a:solidFill>
                <a:cs typeface="Arial" pitchFamily="34" charset="0"/>
              </a:rPr>
              <a:t>kurikulum</a:t>
            </a:r>
            <a:endParaRPr lang="ko-KR" altLang="en-US" sz="1400" dirty="0">
              <a:solidFill>
                <a:schemeClr val="tx1">
                  <a:lumMod val="75000"/>
                  <a:lumOff val="25000"/>
                </a:schemeClr>
              </a:solidFill>
              <a:cs typeface="Arial" pitchFamily="34" charset="0"/>
            </a:endParaRPr>
          </a:p>
        </p:txBody>
      </p:sp>
      <p:sp>
        <p:nvSpPr>
          <p:cNvPr id="49" name="Oval 50">
            <a:extLst>
              <a:ext uri="{FF2B5EF4-FFF2-40B4-BE49-F238E27FC236}">
                <a16:creationId xmlns:a16="http://schemas.microsoft.com/office/drawing/2014/main" id="{A4BF8EA3-4141-4133-86E6-C7588FBE8380}"/>
              </a:ext>
            </a:extLst>
          </p:cNvPr>
          <p:cNvSpPr>
            <a:spLocks noChangeAspect="1"/>
          </p:cNvSpPr>
          <p:nvPr/>
        </p:nvSpPr>
        <p:spPr>
          <a:xfrm>
            <a:off x="2710744" y="4410731"/>
            <a:ext cx="318743" cy="360000"/>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0" name="Oval 25">
            <a:extLst>
              <a:ext uri="{FF2B5EF4-FFF2-40B4-BE49-F238E27FC236}">
                <a16:creationId xmlns:a16="http://schemas.microsoft.com/office/drawing/2014/main" id="{ED5241C5-EAD2-4E3C-B906-F883D9CA34FA}"/>
              </a:ext>
            </a:extLst>
          </p:cNvPr>
          <p:cNvSpPr>
            <a:spLocks noChangeAspect="1"/>
          </p:cNvSpPr>
          <p:nvPr/>
        </p:nvSpPr>
        <p:spPr>
          <a:xfrm>
            <a:off x="4311454" y="3865595"/>
            <a:ext cx="359510" cy="360000"/>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1" name="Donut 24">
            <a:extLst>
              <a:ext uri="{FF2B5EF4-FFF2-40B4-BE49-F238E27FC236}">
                <a16:creationId xmlns:a16="http://schemas.microsoft.com/office/drawing/2014/main" id="{2330CFC9-6706-4A83-BC4F-3FC024A5C3B9}"/>
              </a:ext>
            </a:extLst>
          </p:cNvPr>
          <p:cNvSpPr/>
          <p:nvPr/>
        </p:nvSpPr>
        <p:spPr>
          <a:xfrm>
            <a:off x="5945600" y="3304928"/>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14414582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531" y="141729"/>
            <a:ext cx="11344938" cy="1325563"/>
          </a:xfrm>
        </p:spPr>
        <p:txBody>
          <a:bodyPr>
            <a:noAutofit/>
          </a:bodyPr>
          <a:lstStyle/>
          <a:p>
            <a:r>
              <a:rPr lang="ms-MY" sz="3200" b="1" cap="all" dirty="0"/>
              <a:t>3.4.1 Kategori Perubahan Maklumat dan Tindakan UA (samb.)</a:t>
            </a:r>
            <a:r>
              <a:rPr lang="en-MY" sz="3200" b="1" cap="all" dirty="0"/>
              <a:t/>
            </a:r>
            <a:br>
              <a:rPr lang="en-MY" sz="3200" b="1" cap="all" dirty="0"/>
            </a:br>
            <a:endParaRPr lang="en-MY" sz="3200" dirty="0"/>
          </a:p>
        </p:txBody>
      </p:sp>
      <p:sp>
        <p:nvSpPr>
          <p:cNvPr id="3" name="Content Placeholder 2"/>
          <p:cNvSpPr>
            <a:spLocks noGrp="1"/>
          </p:cNvSpPr>
          <p:nvPr>
            <p:ph idx="1"/>
          </p:nvPr>
        </p:nvSpPr>
        <p:spPr>
          <a:xfrm>
            <a:off x="457199" y="804510"/>
            <a:ext cx="10515600" cy="467833"/>
          </a:xfrm>
        </p:spPr>
        <p:txBody>
          <a:bodyPr>
            <a:noAutofit/>
          </a:bodyPr>
          <a:lstStyle/>
          <a:p>
            <a:pPr marL="0" indent="0">
              <a:buNone/>
            </a:pPr>
            <a:r>
              <a:rPr lang="ms-MY" sz="1800" b="1" dirty="0"/>
              <a:t>Lampiran 3.1</a:t>
            </a:r>
            <a:r>
              <a:rPr lang="ms-MY" sz="1800" dirty="0"/>
              <a:t> perincian jenis perubahan maklumat dan tindakan yang perlu diambil</a:t>
            </a:r>
            <a:br>
              <a:rPr lang="ms-MY" sz="1800" dirty="0"/>
            </a:br>
            <a:endParaRPr lang="en-MY" sz="1800" dirty="0"/>
          </a:p>
        </p:txBody>
      </p:sp>
      <p:graphicFrame>
        <p:nvGraphicFramePr>
          <p:cNvPr id="4" name="Content Placeholder 3">
            <a:extLst>
              <a:ext uri="{FF2B5EF4-FFF2-40B4-BE49-F238E27FC236}">
                <a16:creationId xmlns:a16="http://schemas.microsoft.com/office/drawing/2014/main" id="{1DEA9E1A-5622-4377-999E-C36C8789918C}"/>
              </a:ext>
            </a:extLst>
          </p:cNvPr>
          <p:cNvGraphicFramePr>
            <a:graphicFrameLocks/>
          </p:cNvGraphicFramePr>
          <p:nvPr>
            <p:extLst>
              <p:ext uri="{D42A27DB-BD31-4B8C-83A1-F6EECF244321}">
                <p14:modId xmlns:p14="http://schemas.microsoft.com/office/powerpoint/2010/main" val="668952777"/>
              </p:ext>
            </p:extLst>
          </p:nvPr>
        </p:nvGraphicFramePr>
        <p:xfrm>
          <a:off x="457199" y="1303482"/>
          <a:ext cx="11175784" cy="5412790"/>
        </p:xfrm>
        <a:graphic>
          <a:graphicData uri="http://schemas.openxmlformats.org/drawingml/2006/table">
            <a:tbl>
              <a:tblPr firstRow="1" firstCol="1" bandRow="1">
                <a:tableStyleId>{5DA37D80-6434-44D0-A028-1B22A696006F}</a:tableStyleId>
              </a:tblPr>
              <a:tblGrid>
                <a:gridCol w="5390877">
                  <a:extLst>
                    <a:ext uri="{9D8B030D-6E8A-4147-A177-3AD203B41FA5}">
                      <a16:colId xmlns:a16="http://schemas.microsoft.com/office/drawing/2014/main" val="2430015080"/>
                    </a:ext>
                  </a:extLst>
                </a:gridCol>
                <a:gridCol w="2747539">
                  <a:extLst>
                    <a:ext uri="{9D8B030D-6E8A-4147-A177-3AD203B41FA5}">
                      <a16:colId xmlns:a16="http://schemas.microsoft.com/office/drawing/2014/main" val="2143850215"/>
                    </a:ext>
                  </a:extLst>
                </a:gridCol>
                <a:gridCol w="3037368">
                  <a:extLst>
                    <a:ext uri="{9D8B030D-6E8A-4147-A177-3AD203B41FA5}">
                      <a16:colId xmlns:a16="http://schemas.microsoft.com/office/drawing/2014/main" val="1070427247"/>
                    </a:ext>
                  </a:extLst>
                </a:gridCol>
              </a:tblGrid>
              <a:tr h="224238">
                <a:tc>
                  <a:txBody>
                    <a:bodyPr/>
                    <a:lstStyle/>
                    <a:p>
                      <a:pPr algn="ctr">
                        <a:lnSpc>
                          <a:spcPct val="107000"/>
                        </a:lnSpc>
                        <a:spcAft>
                          <a:spcPts val="0"/>
                        </a:spcAft>
                      </a:pPr>
                      <a:r>
                        <a:rPr lang="ms-MY" sz="1400" dirty="0">
                          <a:effectLst/>
                        </a:rPr>
                        <a:t>PERUBAHAN</a:t>
                      </a:r>
                      <a:endParaRPr lang="en-MY" sz="1400" dirty="0">
                        <a:effectLst/>
                        <a:latin typeface="Calibri" panose="020F0502020204030204" pitchFamily="34" charset="0"/>
                        <a:ea typeface="Calibri" panose="020F0502020204030204" pitchFamily="34" charset="0"/>
                        <a:cs typeface="Arial" panose="020B0604020202020204" pitchFamily="34" charset="0"/>
                      </a:endParaRPr>
                    </a:p>
                  </a:txBody>
                  <a:tcPr marL="61274" marR="61274" marT="0" marB="0" anchor="ctr"/>
                </a:tc>
                <a:tc>
                  <a:txBody>
                    <a:bodyPr/>
                    <a:lstStyle/>
                    <a:p>
                      <a:pPr algn="ctr">
                        <a:lnSpc>
                          <a:spcPct val="107000"/>
                        </a:lnSpc>
                        <a:spcAft>
                          <a:spcPts val="0"/>
                        </a:spcAft>
                      </a:pPr>
                      <a:r>
                        <a:rPr lang="ms-MY" sz="1400" dirty="0">
                          <a:effectLst/>
                        </a:rPr>
                        <a:t>UA BUKAN BERSTATUS SWA</a:t>
                      </a:r>
                      <a:endParaRPr lang="en-MY" sz="1400" dirty="0">
                        <a:effectLst/>
                        <a:latin typeface="Calibri" panose="020F0502020204030204" pitchFamily="34" charset="0"/>
                        <a:ea typeface="Calibri" panose="020F0502020204030204" pitchFamily="34" charset="0"/>
                        <a:cs typeface="Arial" panose="020B0604020202020204" pitchFamily="34" charset="0"/>
                      </a:endParaRPr>
                    </a:p>
                  </a:txBody>
                  <a:tcPr marL="61274" marR="61274" marT="0" marB="0" anchor="ctr"/>
                </a:tc>
                <a:tc>
                  <a:txBody>
                    <a:bodyPr/>
                    <a:lstStyle/>
                    <a:p>
                      <a:pPr algn="ctr">
                        <a:lnSpc>
                          <a:spcPct val="107000"/>
                        </a:lnSpc>
                        <a:spcAft>
                          <a:spcPts val="0"/>
                        </a:spcAft>
                      </a:pPr>
                      <a:r>
                        <a:rPr lang="ms-MY" sz="1400" dirty="0">
                          <a:effectLst/>
                        </a:rPr>
                        <a:t>UA BERSTATUS SWA</a:t>
                      </a:r>
                      <a:endParaRPr lang="en-MY" sz="1400" dirty="0">
                        <a:effectLst/>
                        <a:latin typeface="Calibri" panose="020F0502020204030204" pitchFamily="34" charset="0"/>
                        <a:ea typeface="Calibri" panose="020F0502020204030204" pitchFamily="34" charset="0"/>
                        <a:cs typeface="Arial" panose="020B0604020202020204" pitchFamily="34" charset="0"/>
                      </a:endParaRPr>
                    </a:p>
                  </a:txBody>
                  <a:tcPr marL="61274" marR="61274" marT="0" marB="0" anchor="ctr"/>
                </a:tc>
                <a:extLst>
                  <a:ext uri="{0D108BD9-81ED-4DB2-BD59-A6C34878D82A}">
                    <a16:rowId xmlns:a16="http://schemas.microsoft.com/office/drawing/2014/main" val="3379656294"/>
                  </a:ext>
                </a:extLst>
              </a:tr>
              <a:tr h="626475">
                <a:tc gridSpan="3">
                  <a:txBody>
                    <a:bodyPr/>
                    <a:lstStyle/>
                    <a:p>
                      <a:pPr marL="0" lvl="0" indent="0">
                        <a:lnSpc>
                          <a:spcPct val="104000"/>
                        </a:lnSpc>
                        <a:spcBef>
                          <a:spcPts val="55"/>
                        </a:spcBef>
                        <a:spcAft>
                          <a:spcPts val="0"/>
                        </a:spcAft>
                        <a:buFont typeface="+mj-lt"/>
                        <a:buNone/>
                      </a:pPr>
                      <a:r>
                        <a:rPr lang="ms-MY" sz="1400" dirty="0">
                          <a:effectLst/>
                        </a:rPr>
                        <a:t>v.  Perubahan</a:t>
                      </a:r>
                      <a:r>
                        <a:rPr lang="ms-MY" sz="1400" spc="55" dirty="0">
                          <a:effectLst/>
                        </a:rPr>
                        <a:t> </a:t>
                      </a:r>
                      <a:r>
                        <a:rPr lang="ms-MY" sz="1400" dirty="0">
                          <a:effectLst/>
                        </a:rPr>
                        <a:t>selain daripada</a:t>
                      </a:r>
                      <a:r>
                        <a:rPr lang="ms-MY" sz="1400" spc="185" dirty="0">
                          <a:effectLst/>
                        </a:rPr>
                        <a:t> </a:t>
                      </a:r>
                      <a:r>
                        <a:rPr lang="ms-MY" sz="1400" dirty="0">
                          <a:effectLst/>
                        </a:rPr>
                        <a:t>Kategori</a:t>
                      </a:r>
                      <a:r>
                        <a:rPr lang="ms-MY" sz="1400" spc="105" dirty="0">
                          <a:effectLst/>
                        </a:rPr>
                        <a:t> </a:t>
                      </a:r>
                      <a:r>
                        <a:rPr lang="ms-MY" sz="1400" dirty="0">
                          <a:effectLst/>
                        </a:rPr>
                        <a:t>i,</a:t>
                      </a:r>
                      <a:r>
                        <a:rPr lang="ms-MY" sz="1400" spc="50" dirty="0">
                          <a:effectLst/>
                        </a:rPr>
                        <a:t> </a:t>
                      </a:r>
                      <a:r>
                        <a:rPr lang="ms-MY" sz="1400" dirty="0">
                          <a:effectLst/>
                        </a:rPr>
                        <a:t>ii,</a:t>
                      </a:r>
                      <a:r>
                        <a:rPr lang="ms-MY" sz="1400" spc="55" dirty="0">
                          <a:effectLst/>
                        </a:rPr>
                        <a:t> </a:t>
                      </a:r>
                      <a:r>
                        <a:rPr lang="ms-MY" sz="1400" dirty="0">
                          <a:effectLst/>
                        </a:rPr>
                        <a:t>iii dan</a:t>
                      </a:r>
                      <a:r>
                        <a:rPr lang="ms-MY" sz="1400" spc="145" dirty="0">
                          <a:effectLst/>
                        </a:rPr>
                        <a:t> </a:t>
                      </a:r>
                      <a:r>
                        <a:rPr lang="ms-MY" sz="1400" dirty="0">
                          <a:effectLst/>
                        </a:rPr>
                        <a:t>iv.</a:t>
                      </a:r>
                      <a:endParaRPr lang="en-MY"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1274" marR="61274" marT="0" marB="0" anchor="ctr"/>
                </a:tc>
                <a:tc hMerge="1">
                  <a:txBody>
                    <a:bodyPr/>
                    <a:lstStyle/>
                    <a:p>
                      <a:endParaRPr lang="en-US"/>
                    </a:p>
                  </a:txBody>
                  <a:tcPr/>
                </a:tc>
                <a:tc hMerge="1">
                  <a:txBody>
                    <a:bodyPr/>
                    <a:lstStyle/>
                    <a:p>
                      <a:pPr algn="just">
                        <a:lnSpc>
                          <a:spcPct val="107000"/>
                        </a:lnSpc>
                        <a:spcAft>
                          <a:spcPts val="0"/>
                        </a:spcAft>
                      </a:pPr>
                      <a:endParaRPr lang="en-MY" sz="1400" dirty="0">
                        <a:effectLst/>
                        <a:latin typeface="Calibri" panose="020F0502020204030204" pitchFamily="34" charset="0"/>
                        <a:ea typeface="Calibri" panose="020F0502020204030204" pitchFamily="34" charset="0"/>
                        <a:cs typeface="Arial" panose="020B0604020202020204" pitchFamily="34" charset="0"/>
                      </a:endParaRPr>
                    </a:p>
                  </a:txBody>
                  <a:tcPr marL="61274" marR="61274" marT="0" marB="0" anchor="ctr"/>
                </a:tc>
                <a:extLst>
                  <a:ext uri="{0D108BD9-81ED-4DB2-BD59-A6C34878D82A}">
                    <a16:rowId xmlns:a16="http://schemas.microsoft.com/office/drawing/2014/main" val="1992787996"/>
                  </a:ext>
                </a:extLst>
              </a:tr>
              <a:tr h="4562077">
                <a:tc>
                  <a:txBody>
                    <a:bodyPr/>
                    <a:lstStyle/>
                    <a:p>
                      <a:pPr marL="342900" marR="0" lvl="0" indent="-342900">
                        <a:lnSpc>
                          <a:spcPct val="115000"/>
                        </a:lnSpc>
                        <a:spcBef>
                          <a:spcPts val="0"/>
                        </a:spcBef>
                        <a:spcAft>
                          <a:spcPts val="0"/>
                        </a:spcAft>
                        <a:buFont typeface="+mj-lt"/>
                        <a:buAutoNum type="alphaLcParenR"/>
                      </a:pPr>
                      <a:r>
                        <a:rPr lang="ms-MY" sz="1400" b="0" u="none" strike="noStrike" dirty="0">
                          <a:effectLst/>
                          <a:latin typeface="Arial" panose="020B0604020202020204" pitchFamily="34" charset="0"/>
                          <a:ea typeface="Calibri" panose="020F0502020204030204" pitchFamily="34" charset="0"/>
                          <a:cs typeface="Times New Roman" panose="02020603050405020304" pitchFamily="18" charset="0"/>
                        </a:rPr>
                        <a:t>Perubahan bagi memenuhi keperluan standard program.</a:t>
                      </a:r>
                      <a:endParaRPr lang="en-US" sz="1400" b="0" u="none" strike="noStrike"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lphaLcParenR"/>
                      </a:pPr>
                      <a:endParaRPr lang="en-US" sz="1400" b="0" u="none" strike="noStrike"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lphaLcParenR"/>
                      </a:pPr>
                      <a:r>
                        <a:rPr lang="ms-MY" sz="1400" b="0" u="none" strike="noStrike" dirty="0">
                          <a:effectLst/>
                          <a:latin typeface="Arial" panose="020B0604020202020204" pitchFamily="34" charset="0"/>
                          <a:ea typeface="Calibri" panose="020F0502020204030204" pitchFamily="34" charset="0"/>
                          <a:cs typeface="Times New Roman" panose="02020603050405020304" pitchFamily="18" charset="0"/>
                        </a:rPr>
                        <a:t>Penyelarasan kandungan kursus dengan penggantian topik selaras dengan perkembangan ilmu semasa.</a:t>
                      </a:r>
                      <a:endParaRPr lang="en-US" sz="1400" b="0" u="none" strike="noStrike"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lphaLcParenR"/>
                      </a:pPr>
                      <a:endParaRPr lang="en-US" sz="1400" b="0" u="none" strike="noStrike"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lphaLcParenR"/>
                      </a:pPr>
                      <a:r>
                        <a:rPr lang="ms-MY" sz="1400" b="0" u="none" strike="noStrike" dirty="0">
                          <a:effectLst/>
                          <a:latin typeface="Arial" panose="020B0604020202020204" pitchFamily="34" charset="0"/>
                          <a:ea typeface="Calibri" panose="020F0502020204030204" pitchFamily="34" charset="0"/>
                          <a:cs typeface="Times New Roman" panose="02020603050405020304" pitchFamily="18" charset="0"/>
                        </a:rPr>
                        <a:t>Penambahan komponen pembelajaran teradun (</a:t>
                      </a:r>
                      <a:r>
                        <a:rPr lang="ms-MY" sz="1400" b="0" i="1" u="none" strike="noStrike" dirty="0">
                          <a:effectLst/>
                          <a:latin typeface="Arial" panose="020B0604020202020204" pitchFamily="34" charset="0"/>
                          <a:ea typeface="Calibri" panose="020F0502020204030204" pitchFamily="34" charset="0"/>
                          <a:cs typeface="Times New Roman" panose="02020603050405020304" pitchFamily="18" charset="0"/>
                        </a:rPr>
                        <a:t>blended learning</a:t>
                      </a:r>
                      <a:r>
                        <a:rPr lang="ms-MY" sz="1400" b="0" u="none" strike="noStrike" dirty="0">
                          <a:effectLst/>
                          <a:latin typeface="Arial" panose="020B0604020202020204" pitchFamily="34" charset="0"/>
                          <a:ea typeface="Calibri" panose="020F0502020204030204" pitchFamily="34" charset="0"/>
                          <a:cs typeface="Times New Roman" panose="02020603050405020304" pitchFamily="18" charset="0"/>
                        </a:rPr>
                        <a:t>) dalam pengendalian program.</a:t>
                      </a:r>
                      <a:endParaRPr lang="en-US" sz="1400" b="0" u="none" strike="noStrike"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lphaLcParenR"/>
                      </a:pPr>
                      <a:endParaRPr lang="en-US" sz="1400" b="0" u="none" strike="noStrike"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lphaLcParenR"/>
                      </a:pPr>
                      <a:r>
                        <a:rPr lang="ms-MY" sz="1400" b="0" u="none" strike="noStrike" dirty="0">
                          <a:effectLst/>
                          <a:latin typeface="Arial" panose="020B0604020202020204" pitchFamily="34" charset="0"/>
                          <a:ea typeface="Calibri" panose="020F0502020204030204" pitchFamily="34" charset="0"/>
                          <a:cs typeface="Times New Roman" panose="02020603050405020304" pitchFamily="18" charset="0"/>
                        </a:rPr>
                        <a:t>Perubahan kaedah atau komposisi penilaian formatif dan sumatif.</a:t>
                      </a:r>
                      <a:endParaRPr lang="en-US" sz="1400" b="0" u="none" strike="noStrike"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lphaLcParenR"/>
                      </a:pPr>
                      <a:endParaRPr lang="en-US" sz="1400" b="0" u="none" strike="noStrike"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lphaLcParenR"/>
                      </a:pPr>
                      <a:r>
                        <a:rPr lang="ms-MY" sz="1400" b="0" u="none" strike="noStrike" dirty="0">
                          <a:effectLst/>
                          <a:latin typeface="Arial" panose="020B0604020202020204" pitchFamily="34" charset="0"/>
                          <a:ea typeface="Calibri" panose="020F0502020204030204" pitchFamily="34" charset="0"/>
                          <a:cs typeface="Times New Roman" panose="02020603050405020304" pitchFamily="18" charset="0"/>
                        </a:rPr>
                        <a:t>Perubahan sinopsis kursus.</a:t>
                      </a:r>
                      <a:endParaRPr lang="en-US" sz="1400" b="0" u="none" strike="noStrike"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lphaLcParenR"/>
                      </a:pPr>
                      <a:endParaRPr lang="en-US" sz="1400" b="0" u="none" strike="noStrike"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lphaLcParenR"/>
                      </a:pPr>
                      <a:r>
                        <a:rPr lang="ms-MY" sz="1400" b="0" u="none" strike="noStrike" dirty="0">
                          <a:effectLst/>
                          <a:latin typeface="Arial" panose="020B0604020202020204" pitchFamily="34" charset="0"/>
                          <a:ea typeface="Calibri" panose="020F0502020204030204" pitchFamily="34" charset="0"/>
                          <a:cs typeface="Times New Roman" panose="02020603050405020304" pitchFamily="18" charset="0"/>
                        </a:rPr>
                        <a:t>Pengemaskinian bahan rujukan.</a:t>
                      </a:r>
                      <a:endParaRPr lang="en-US" sz="1400" b="0" u="none" strike="noStrike"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gn="just">
                        <a:lnSpc>
                          <a:spcPct val="107000"/>
                        </a:lnSpc>
                        <a:spcBef>
                          <a:spcPts val="0"/>
                        </a:spcBef>
                        <a:spcAft>
                          <a:spcPts val="0"/>
                        </a:spcAft>
                      </a:pPr>
                      <a:r>
                        <a:rPr lang="ms-MY" sz="1400" b="0" dirty="0">
                          <a:effectLst/>
                          <a:latin typeface="Arial" panose="020B0604020202020204" pitchFamily="34" charset="0"/>
                          <a:ea typeface="Calibri" panose="020F0502020204030204" pitchFamily="34" charset="0"/>
                          <a:cs typeface="Arial" panose="020B0604020202020204" pitchFamily="34" charset="0"/>
                        </a:rPr>
                        <a:t>Tidak</a:t>
                      </a:r>
                      <a:r>
                        <a:rPr lang="ms-MY" sz="1400" b="0" spc="250" dirty="0">
                          <a:effectLst/>
                          <a:latin typeface="Arial" panose="020B0604020202020204" pitchFamily="34" charset="0"/>
                          <a:ea typeface="Calibri" panose="020F0502020204030204" pitchFamily="34" charset="0"/>
                          <a:cs typeface="Arial" panose="020B0604020202020204" pitchFamily="34" charset="0"/>
                        </a:rPr>
                        <a:t> </a:t>
                      </a:r>
                      <a:r>
                        <a:rPr lang="ms-MY" sz="1400" b="0" dirty="0">
                          <a:effectLst/>
                          <a:latin typeface="Arial" panose="020B0604020202020204" pitchFamily="34" charset="0"/>
                          <a:ea typeface="Calibri" panose="020F0502020204030204" pitchFamily="34" charset="0"/>
                          <a:cs typeface="Arial" panose="020B0604020202020204" pitchFamily="34" charset="0"/>
                        </a:rPr>
                        <a:t>perlu</a:t>
                      </a:r>
                      <a:r>
                        <a:rPr lang="ms-MY" sz="1400" b="0" spc="145" dirty="0">
                          <a:effectLst/>
                          <a:latin typeface="Arial" panose="020B0604020202020204" pitchFamily="34" charset="0"/>
                          <a:ea typeface="Calibri" panose="020F0502020204030204" pitchFamily="34" charset="0"/>
                          <a:cs typeface="Arial" panose="020B0604020202020204" pitchFamily="34" charset="0"/>
                        </a:rPr>
                        <a:t> </a:t>
                      </a:r>
                      <a:r>
                        <a:rPr lang="ms-MY" sz="1400" b="0" dirty="0">
                          <a:effectLst/>
                          <a:latin typeface="Arial" panose="020B0604020202020204" pitchFamily="34" charset="0"/>
                          <a:ea typeface="Calibri" panose="020F0502020204030204" pitchFamily="34" charset="0"/>
                          <a:cs typeface="Arial" panose="020B0604020202020204" pitchFamily="34" charset="0"/>
                        </a:rPr>
                        <a:t>memaklumkan</a:t>
                      </a:r>
                      <a:r>
                        <a:rPr lang="ms-MY" sz="1400" b="0" spc="250" dirty="0">
                          <a:effectLst/>
                          <a:latin typeface="Arial" panose="020B0604020202020204" pitchFamily="34" charset="0"/>
                          <a:ea typeface="Calibri" panose="020F0502020204030204" pitchFamily="34" charset="0"/>
                          <a:cs typeface="Arial" panose="020B0604020202020204" pitchFamily="34" charset="0"/>
                        </a:rPr>
                        <a:t> </a:t>
                      </a:r>
                      <a:r>
                        <a:rPr lang="ms-MY" sz="1400" b="0" dirty="0">
                          <a:effectLst/>
                          <a:latin typeface="Arial" panose="020B0604020202020204" pitchFamily="34" charset="0"/>
                          <a:ea typeface="Calibri" panose="020F0502020204030204" pitchFamily="34" charset="0"/>
                          <a:cs typeface="Arial" panose="020B0604020202020204" pitchFamily="34" charset="0"/>
                        </a:rPr>
                        <a:t>kepada MQA dan KPM (PT).</a:t>
                      </a:r>
                      <a:r>
                        <a:rPr lang="ms-MY" sz="1400" b="0" spc="260" dirty="0">
                          <a:effectLst/>
                          <a:latin typeface="Arial" panose="020B0604020202020204" pitchFamily="34" charset="0"/>
                          <a:ea typeface="Calibri" panose="020F0502020204030204" pitchFamily="34" charset="0"/>
                          <a:cs typeface="Arial" panose="020B0604020202020204" pitchFamily="34" charset="0"/>
                        </a:rPr>
                        <a:t> </a:t>
                      </a:r>
                      <a:r>
                        <a:rPr lang="ms-MY" sz="1400" b="0" dirty="0">
                          <a:effectLst/>
                          <a:latin typeface="Arial" panose="020B0604020202020204" pitchFamily="34" charset="0"/>
                          <a:ea typeface="Calibri" panose="020F0502020204030204" pitchFamily="34" charset="0"/>
                          <a:cs typeface="Arial" panose="020B0604020202020204" pitchFamily="34" charset="0"/>
                        </a:rPr>
                        <a:t>PPT</a:t>
                      </a:r>
                      <a:r>
                        <a:rPr lang="ms-MY" sz="1400" b="0" spc="170" dirty="0">
                          <a:effectLst/>
                          <a:latin typeface="Arial" panose="020B0604020202020204" pitchFamily="34" charset="0"/>
                          <a:ea typeface="Calibri" panose="020F0502020204030204" pitchFamily="34" charset="0"/>
                          <a:cs typeface="Arial" panose="020B0604020202020204" pitchFamily="34" charset="0"/>
                        </a:rPr>
                        <a:t> </a:t>
                      </a:r>
                      <a:r>
                        <a:rPr lang="ms-MY" sz="1400" b="0" dirty="0">
                          <a:effectLst/>
                          <a:latin typeface="Arial" panose="020B0604020202020204" pitchFamily="34" charset="0"/>
                          <a:ea typeface="Calibri" panose="020F0502020204030204" pitchFamily="34" charset="0"/>
                          <a:cs typeface="Arial" panose="020B0604020202020204" pitchFamily="34" charset="0"/>
                        </a:rPr>
                        <a:t>perlu</a:t>
                      </a:r>
                      <a:r>
                        <a:rPr lang="ms-MY" sz="1400" b="0" spc="195" dirty="0">
                          <a:effectLst/>
                          <a:latin typeface="Arial" panose="020B0604020202020204" pitchFamily="34" charset="0"/>
                          <a:ea typeface="Calibri" panose="020F0502020204030204" pitchFamily="34" charset="0"/>
                          <a:cs typeface="Arial" panose="020B0604020202020204" pitchFamily="34" charset="0"/>
                        </a:rPr>
                        <a:t> </a:t>
                      </a:r>
                      <a:r>
                        <a:rPr lang="ms-MY" sz="1400" b="0" dirty="0">
                          <a:effectLst/>
                          <a:latin typeface="Arial" panose="020B0604020202020204" pitchFamily="34" charset="0"/>
                          <a:ea typeface="Calibri" panose="020F0502020204030204" pitchFamily="34" charset="0"/>
                          <a:cs typeface="Arial" panose="020B0604020202020204" pitchFamily="34" charset="0"/>
                        </a:rPr>
                        <a:t>menyimpan</a:t>
                      </a:r>
                      <a:r>
                        <a:rPr lang="ms-MY" sz="1400" b="0" spc="20" dirty="0">
                          <a:effectLst/>
                          <a:latin typeface="Arial" panose="020B0604020202020204" pitchFamily="34" charset="0"/>
                          <a:ea typeface="Calibri" panose="020F0502020204030204" pitchFamily="34" charset="0"/>
                          <a:cs typeface="Arial" panose="020B0604020202020204" pitchFamily="34" charset="0"/>
                        </a:rPr>
                        <a:t> </a:t>
                      </a:r>
                      <a:r>
                        <a:rPr lang="ms-MY" sz="1400" b="0" dirty="0">
                          <a:effectLst/>
                          <a:latin typeface="Arial" panose="020B0604020202020204" pitchFamily="34" charset="0"/>
                          <a:ea typeface="Calibri" panose="020F0502020204030204" pitchFamily="34" charset="0"/>
                          <a:cs typeface="Arial" panose="020B0604020202020204" pitchFamily="34" charset="0"/>
                        </a:rPr>
                        <a:t>rekod dan</a:t>
                      </a:r>
                      <a:r>
                        <a:rPr lang="ms-MY" sz="1400" b="0" spc="260" dirty="0">
                          <a:effectLst/>
                          <a:latin typeface="Arial" panose="020B0604020202020204" pitchFamily="34" charset="0"/>
                          <a:ea typeface="Calibri" panose="020F0502020204030204" pitchFamily="34" charset="0"/>
                          <a:cs typeface="Arial" panose="020B0604020202020204" pitchFamily="34" charset="0"/>
                        </a:rPr>
                        <a:t> </a:t>
                      </a:r>
                      <a:r>
                        <a:rPr lang="ms-MY" sz="1400" b="0" dirty="0">
                          <a:effectLst/>
                          <a:latin typeface="Arial" panose="020B0604020202020204" pitchFamily="34" charset="0"/>
                          <a:ea typeface="Calibri" panose="020F0502020204030204" pitchFamily="34" charset="0"/>
                          <a:cs typeface="Arial" panose="020B0604020202020204" pitchFamily="34" charset="0"/>
                        </a:rPr>
                        <a:t>bukti-bukti</a:t>
                      </a:r>
                      <a:r>
                        <a:rPr lang="ms-MY" sz="1400" b="0" spc="315" dirty="0">
                          <a:effectLst/>
                          <a:latin typeface="Arial" panose="020B0604020202020204" pitchFamily="34" charset="0"/>
                          <a:ea typeface="Calibri" panose="020F0502020204030204" pitchFamily="34" charset="0"/>
                          <a:cs typeface="Arial" panose="020B0604020202020204" pitchFamily="34" charset="0"/>
                        </a:rPr>
                        <a:t> </a:t>
                      </a:r>
                      <a:r>
                        <a:rPr lang="ms-MY" sz="1400" b="0" dirty="0">
                          <a:effectLst/>
                          <a:latin typeface="Arial" panose="020B0604020202020204" pitchFamily="34" charset="0"/>
                          <a:ea typeface="Calibri" panose="020F0502020204030204" pitchFamily="34" charset="0"/>
                          <a:cs typeface="Arial" panose="020B0604020202020204" pitchFamily="34" charset="0"/>
                        </a:rPr>
                        <a:t>pengesahan</a:t>
                      </a:r>
                      <a:r>
                        <a:rPr lang="ms-MY" sz="1400" b="0" spc="295" dirty="0">
                          <a:effectLst/>
                          <a:latin typeface="Arial" panose="020B0604020202020204" pitchFamily="34" charset="0"/>
                          <a:ea typeface="Calibri" panose="020F0502020204030204" pitchFamily="34" charset="0"/>
                          <a:cs typeface="Arial" panose="020B0604020202020204" pitchFamily="34" charset="0"/>
                        </a:rPr>
                        <a:t> </a:t>
                      </a:r>
                      <a:r>
                        <a:rPr lang="ms-MY" sz="1400" b="0" dirty="0">
                          <a:effectLst/>
                          <a:latin typeface="Arial" panose="020B0604020202020204" pitchFamily="34" charset="0"/>
                          <a:ea typeface="Calibri" panose="020F0502020204030204" pitchFamily="34" charset="0"/>
                          <a:cs typeface="Arial" panose="020B0604020202020204" pitchFamily="34" charset="0"/>
                        </a:rPr>
                        <a:t>untuk semakan</a:t>
                      </a:r>
                      <a:r>
                        <a:rPr lang="ms-MY" sz="1400" b="0" spc="200" dirty="0">
                          <a:effectLst/>
                          <a:latin typeface="Arial" panose="020B0604020202020204" pitchFamily="34" charset="0"/>
                          <a:ea typeface="Calibri" panose="020F0502020204030204" pitchFamily="34" charset="0"/>
                          <a:cs typeface="Arial" panose="020B0604020202020204" pitchFamily="34" charset="0"/>
                        </a:rPr>
                        <a:t> </a:t>
                      </a:r>
                      <a:r>
                        <a:rPr lang="ms-MY" sz="1400" b="0" dirty="0">
                          <a:effectLst/>
                          <a:latin typeface="Arial" panose="020B0604020202020204" pitchFamily="34" charset="0"/>
                          <a:ea typeface="Calibri" panose="020F0502020204030204" pitchFamily="34" charset="0"/>
                          <a:cs typeface="Arial" panose="020B0604020202020204" pitchFamily="34" charset="0"/>
                        </a:rPr>
                        <a:t>semasa</a:t>
                      </a:r>
                      <a:r>
                        <a:rPr lang="ms-MY" sz="1400" b="0" spc="195" dirty="0">
                          <a:effectLst/>
                          <a:latin typeface="Arial" panose="020B0604020202020204" pitchFamily="34" charset="0"/>
                          <a:ea typeface="Calibri" panose="020F0502020204030204" pitchFamily="34" charset="0"/>
                          <a:cs typeface="Arial" panose="020B0604020202020204" pitchFamily="34" charset="0"/>
                        </a:rPr>
                        <a:t> </a:t>
                      </a:r>
                      <a:r>
                        <a:rPr lang="ms-MY" sz="1400" b="0" dirty="0">
                          <a:effectLst/>
                          <a:latin typeface="Arial" panose="020B0604020202020204" pitchFamily="34" charset="0"/>
                          <a:ea typeface="Calibri" panose="020F0502020204030204" pitchFamily="34" charset="0"/>
                          <a:cs typeface="Arial" panose="020B0604020202020204" pitchFamily="34" charset="0"/>
                        </a:rPr>
                        <a:t>penilaian</a:t>
                      </a:r>
                      <a:r>
                        <a:rPr lang="ms-MY" sz="1400" b="0" spc="95" dirty="0">
                          <a:effectLst/>
                          <a:latin typeface="Arial" panose="020B0604020202020204" pitchFamily="34" charset="0"/>
                          <a:ea typeface="Calibri" panose="020F0502020204030204" pitchFamily="34" charset="0"/>
                          <a:cs typeface="Arial" panose="020B0604020202020204" pitchFamily="34" charset="0"/>
                        </a:rPr>
                        <a:t> </a:t>
                      </a:r>
                      <a:r>
                        <a:rPr lang="ms-MY" sz="1400" b="0" dirty="0">
                          <a:effectLst/>
                          <a:latin typeface="Arial" panose="020B0604020202020204" pitchFamily="34" charset="0"/>
                          <a:ea typeface="Calibri" panose="020F0502020204030204" pitchFamily="34" charset="0"/>
                          <a:cs typeface="Arial" panose="020B0604020202020204" pitchFamily="34" charset="0"/>
                        </a:rPr>
                        <a:t>audit pematuhan.</a:t>
                      </a:r>
                      <a:endParaRPr lang="en-US" sz="1400" b="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ms-MY" sz="1400" b="0" dirty="0">
                          <a:effectLst/>
                          <a:latin typeface="Arial" panose="020B0604020202020204" pitchFamily="34" charset="0"/>
                          <a:ea typeface="Calibri" panose="020F0502020204030204" pitchFamily="34" charset="0"/>
                          <a:cs typeface="Arial" panose="020B0604020202020204" pitchFamily="34" charset="0"/>
                        </a:rPr>
                        <a:t> </a:t>
                      </a:r>
                      <a:endParaRPr lang="en-US" sz="1400" b="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ms-MY" sz="1400" b="0" dirty="0">
                          <a:effectLst/>
                          <a:latin typeface="Arial" panose="020B0604020202020204" pitchFamily="34" charset="0"/>
                          <a:ea typeface="Calibri" panose="020F0502020204030204" pitchFamily="34" charset="0"/>
                          <a:cs typeface="Arial" panose="020B0604020202020204" pitchFamily="34" charset="0"/>
                        </a:rPr>
                        <a:t> </a:t>
                      </a:r>
                      <a:endParaRPr lang="en-US" sz="1400" b="0" dirty="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spcAft>
                          <a:spcPts val="0"/>
                        </a:spcAft>
                      </a:pPr>
                      <a:r>
                        <a:rPr lang="ms-MY" sz="1400" b="0" dirty="0">
                          <a:effectLst/>
                          <a:latin typeface="Arial" panose="020B0604020202020204" pitchFamily="34" charset="0"/>
                          <a:ea typeface="Calibri" panose="020F0502020204030204" pitchFamily="34" charset="0"/>
                        </a:rPr>
                        <a:t> </a:t>
                      </a:r>
                      <a:endParaRPr lang="en-US" sz="1400" b="0" dirty="0">
                        <a:effectLst/>
                        <a:latin typeface="Calibri" panose="020F0502020204030204" pitchFamily="34" charset="0"/>
                      </a:endParaRPr>
                    </a:p>
                    <a:p>
                      <a:pPr>
                        <a:lnSpc>
                          <a:spcPct val="150000"/>
                        </a:lnSpc>
                        <a:spcAft>
                          <a:spcPts val="0"/>
                        </a:spcAft>
                      </a:pPr>
                      <a:r>
                        <a:rPr lang="ms-MY" sz="1400" b="0" dirty="0">
                          <a:effectLst/>
                          <a:latin typeface="Arial" panose="020B0604020202020204" pitchFamily="34" charset="0"/>
                          <a:ea typeface="Calibri" panose="020F0502020204030204" pitchFamily="34" charset="0"/>
                        </a:rPr>
                        <a:t> </a:t>
                      </a:r>
                      <a:endParaRPr lang="en-US" sz="1400" b="0" dirty="0">
                        <a:effectLst/>
                        <a:latin typeface="Calibri" panose="020F0502020204030204" pitchFamily="34" charset="0"/>
                      </a:endParaRPr>
                    </a:p>
                    <a:p>
                      <a:pPr>
                        <a:lnSpc>
                          <a:spcPct val="150000"/>
                        </a:lnSpc>
                        <a:spcAft>
                          <a:spcPts val="0"/>
                        </a:spcAft>
                      </a:pPr>
                      <a:r>
                        <a:rPr lang="ms-MY" sz="1400" b="0" dirty="0">
                          <a:effectLst/>
                          <a:latin typeface="Arial" panose="020B0604020202020204" pitchFamily="34" charset="0"/>
                          <a:ea typeface="Calibri" panose="020F0502020204030204" pitchFamily="34" charset="0"/>
                        </a:rPr>
                        <a:t> </a:t>
                      </a:r>
                      <a:endParaRPr lang="en-US" sz="1400" b="0" dirty="0">
                        <a:effectLst/>
                        <a:latin typeface="Calibri" panose="020F0502020204030204" pitchFamily="34" charset="0"/>
                      </a:endParaRPr>
                    </a:p>
                    <a:p>
                      <a:pPr>
                        <a:lnSpc>
                          <a:spcPct val="150000"/>
                        </a:lnSpc>
                        <a:spcAft>
                          <a:spcPts val="0"/>
                        </a:spcAft>
                      </a:pPr>
                      <a:r>
                        <a:rPr lang="ms-MY" sz="1400" b="0" dirty="0">
                          <a:effectLst/>
                          <a:latin typeface="Arial" panose="020B0604020202020204" pitchFamily="34" charset="0"/>
                          <a:ea typeface="Calibri" panose="020F0502020204030204" pitchFamily="34" charset="0"/>
                        </a:rPr>
                        <a:t> </a:t>
                      </a:r>
                      <a:endParaRPr lang="en-US" sz="1400" b="0" dirty="0">
                        <a:effectLst/>
                        <a:latin typeface="Calibri" panose="020F0502020204030204" pitchFamily="34" charset="0"/>
                      </a:endParaRPr>
                    </a:p>
                    <a:p>
                      <a:pPr>
                        <a:lnSpc>
                          <a:spcPct val="150000"/>
                        </a:lnSpc>
                        <a:spcAft>
                          <a:spcPts val="0"/>
                        </a:spcAft>
                      </a:pPr>
                      <a:r>
                        <a:rPr lang="ms-MY" sz="1400" b="0" dirty="0">
                          <a:effectLst/>
                          <a:latin typeface="Arial" panose="020B0604020202020204" pitchFamily="34" charset="0"/>
                          <a:ea typeface="Calibri" panose="020F0502020204030204" pitchFamily="34" charset="0"/>
                        </a:rPr>
                        <a:t> </a:t>
                      </a:r>
                      <a:endParaRPr lang="en-US" sz="1400" b="0" dirty="0">
                        <a:effectLst/>
                        <a:latin typeface="Calibri" panose="020F0502020204030204" pitchFamily="34" charset="0"/>
                      </a:endParaRPr>
                    </a:p>
                    <a:p>
                      <a:pPr>
                        <a:lnSpc>
                          <a:spcPct val="150000"/>
                        </a:lnSpc>
                        <a:spcAft>
                          <a:spcPts val="0"/>
                        </a:spcAft>
                      </a:pPr>
                      <a:r>
                        <a:rPr lang="ms-MY" sz="1400" b="0" dirty="0">
                          <a:effectLst/>
                          <a:latin typeface="Arial" panose="020B0604020202020204" pitchFamily="34" charset="0"/>
                          <a:ea typeface="Calibri" panose="020F0502020204030204" pitchFamily="34" charset="0"/>
                        </a:rPr>
                        <a:t> </a:t>
                      </a:r>
                      <a:endParaRPr lang="en-US" sz="1400" b="0" dirty="0">
                        <a:effectLst/>
                        <a:latin typeface="Calibri" panose="020F0502020204030204" pitchFamily="34" charset="0"/>
                      </a:endParaRPr>
                    </a:p>
                    <a:p>
                      <a:pPr>
                        <a:lnSpc>
                          <a:spcPct val="150000"/>
                        </a:lnSpc>
                        <a:spcAft>
                          <a:spcPts val="0"/>
                        </a:spcAft>
                      </a:pPr>
                      <a:r>
                        <a:rPr lang="ms-MY" sz="1400" b="0" dirty="0">
                          <a:effectLst/>
                          <a:latin typeface="Arial" panose="020B0604020202020204" pitchFamily="34" charset="0"/>
                          <a:ea typeface="Calibri" panose="020F0502020204030204" pitchFamily="34" charset="0"/>
                        </a:rPr>
                        <a:t> </a:t>
                      </a:r>
                      <a:endParaRPr lang="en-US" sz="1400" b="0" dirty="0">
                        <a:effectLst/>
                        <a:latin typeface="Calibri" panose="020F0502020204030204" pitchFamily="34" charset="0"/>
                      </a:endParaRPr>
                    </a:p>
                    <a:p>
                      <a:pPr marL="0" marR="0" indent="5715" algn="just">
                        <a:lnSpc>
                          <a:spcPct val="104000"/>
                        </a:lnSpc>
                        <a:spcBef>
                          <a:spcPts val="55"/>
                        </a:spcBef>
                        <a:spcAft>
                          <a:spcPts val="0"/>
                        </a:spcAft>
                      </a:pPr>
                      <a:r>
                        <a:rPr lang="ms-MY" sz="1400" b="0" dirty="0">
                          <a:effectLst/>
                          <a:latin typeface="Arial" panose="020B0604020202020204" pitchFamily="34" charset="0"/>
                          <a:ea typeface="Cambria" panose="02040503050406030204" pitchFamily="18" charset="0"/>
                          <a:cs typeface="Times New Roman" panose="02020603050405020304" pitchFamily="18" charset="0"/>
                        </a:rPr>
                        <a:t> </a:t>
                      </a:r>
                      <a:endParaRPr lang="en-US" sz="1400" b="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hMerge="1">
                  <a:txBody>
                    <a:bodyPr/>
                    <a:lstStyle/>
                    <a:p>
                      <a:pPr marL="0" marR="0" lvl="0" indent="0">
                        <a:lnSpc>
                          <a:spcPct val="115000"/>
                        </a:lnSpc>
                        <a:spcBef>
                          <a:spcPts val="0"/>
                        </a:spcBef>
                        <a:spcAft>
                          <a:spcPts val="0"/>
                        </a:spcAft>
                        <a:buFont typeface="+mj-lt"/>
                        <a:buNone/>
                      </a:pPr>
                      <a:endParaRPr lang="en-US" sz="1100" u="none" strike="noStrike"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5509116"/>
                  </a:ext>
                </a:extLst>
              </a:tr>
            </a:tbl>
          </a:graphicData>
        </a:graphic>
      </p:graphicFrame>
      <p:sp>
        <p:nvSpPr>
          <p:cNvPr id="6" name="Rectangle 5">
            <a:extLst>
              <a:ext uri="{FF2B5EF4-FFF2-40B4-BE49-F238E27FC236}">
                <a16:creationId xmlns:a16="http://schemas.microsoft.com/office/drawing/2014/main" id="{5E5182B4-50AB-4BC4-AC71-B2F29C5C3263}"/>
              </a:ext>
            </a:extLst>
          </p:cNvPr>
          <p:cNvSpPr/>
          <p:nvPr/>
        </p:nvSpPr>
        <p:spPr>
          <a:xfrm>
            <a:off x="3048000" y="2755098"/>
            <a:ext cx="6096000" cy="392159"/>
          </a:xfrm>
          <a:prstGeom prst="rect">
            <a:avLst/>
          </a:prstGeom>
        </p:spPr>
        <p:txBody>
          <a:bodyPr>
            <a:spAutoFit/>
          </a:bodyPr>
          <a:lstStyle/>
          <a:p>
            <a:pPr marL="214630" algn="just">
              <a:lnSpc>
                <a:spcPct val="115000"/>
              </a:lnSpc>
              <a:spcAft>
                <a:spcPts val="0"/>
              </a:spcAft>
            </a:pPr>
            <a:endParaRPr lang="en-MY" dirty="0"/>
          </a:p>
        </p:txBody>
      </p:sp>
    </p:spTree>
    <p:extLst>
      <p:ext uri="{BB962C8B-B14F-4D97-AF65-F5344CB8AC3E}">
        <p14:creationId xmlns:p14="http://schemas.microsoft.com/office/powerpoint/2010/main" val="28992004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531" y="141729"/>
            <a:ext cx="11344938" cy="1325563"/>
          </a:xfrm>
        </p:spPr>
        <p:txBody>
          <a:bodyPr>
            <a:noAutofit/>
          </a:bodyPr>
          <a:lstStyle/>
          <a:p>
            <a:r>
              <a:rPr lang="ms-MY" sz="3200" b="1" cap="all" dirty="0"/>
              <a:t>3.4.1 Kategori Perubahan Maklumat dan Tindakan UA (samb.)</a:t>
            </a:r>
            <a:r>
              <a:rPr lang="en-MY" sz="3200" b="1" cap="all" dirty="0"/>
              <a:t/>
            </a:r>
            <a:br>
              <a:rPr lang="en-MY" sz="3200" b="1" cap="all" dirty="0"/>
            </a:br>
            <a:endParaRPr lang="en-MY" sz="3200" dirty="0"/>
          </a:p>
        </p:txBody>
      </p:sp>
      <p:sp>
        <p:nvSpPr>
          <p:cNvPr id="3" name="Content Placeholder 2"/>
          <p:cNvSpPr>
            <a:spLocks noGrp="1"/>
          </p:cNvSpPr>
          <p:nvPr>
            <p:ph idx="1"/>
          </p:nvPr>
        </p:nvSpPr>
        <p:spPr>
          <a:xfrm>
            <a:off x="457199" y="804510"/>
            <a:ext cx="10515600" cy="467833"/>
          </a:xfrm>
        </p:spPr>
        <p:txBody>
          <a:bodyPr>
            <a:noAutofit/>
          </a:bodyPr>
          <a:lstStyle/>
          <a:p>
            <a:pPr marL="0" indent="0">
              <a:buNone/>
            </a:pPr>
            <a:r>
              <a:rPr lang="ms-MY" sz="1800" b="1" dirty="0"/>
              <a:t>Lampiran 3.1</a:t>
            </a:r>
            <a:r>
              <a:rPr lang="ms-MY" sz="1800" dirty="0"/>
              <a:t> perincian jenis perubahan maklumat dan tindakan yang perlu diambil</a:t>
            </a:r>
            <a:br>
              <a:rPr lang="ms-MY" sz="1800" dirty="0"/>
            </a:br>
            <a:endParaRPr lang="en-MY" sz="1800" dirty="0"/>
          </a:p>
        </p:txBody>
      </p:sp>
      <p:graphicFrame>
        <p:nvGraphicFramePr>
          <p:cNvPr id="4" name="Content Placeholder 3">
            <a:extLst>
              <a:ext uri="{FF2B5EF4-FFF2-40B4-BE49-F238E27FC236}">
                <a16:creationId xmlns:a16="http://schemas.microsoft.com/office/drawing/2014/main" id="{1DEA9E1A-5622-4377-999E-C36C8789918C}"/>
              </a:ext>
            </a:extLst>
          </p:cNvPr>
          <p:cNvGraphicFramePr>
            <a:graphicFrameLocks/>
          </p:cNvGraphicFramePr>
          <p:nvPr>
            <p:extLst>
              <p:ext uri="{D42A27DB-BD31-4B8C-83A1-F6EECF244321}">
                <p14:modId xmlns:p14="http://schemas.microsoft.com/office/powerpoint/2010/main" val="1981405762"/>
              </p:ext>
            </p:extLst>
          </p:nvPr>
        </p:nvGraphicFramePr>
        <p:xfrm>
          <a:off x="457199" y="1303482"/>
          <a:ext cx="11175784" cy="5282687"/>
        </p:xfrm>
        <a:graphic>
          <a:graphicData uri="http://schemas.openxmlformats.org/drawingml/2006/table">
            <a:tbl>
              <a:tblPr firstRow="1" firstCol="1" bandRow="1">
                <a:tableStyleId>{5DA37D80-6434-44D0-A028-1B22A696006F}</a:tableStyleId>
              </a:tblPr>
              <a:tblGrid>
                <a:gridCol w="5390877">
                  <a:extLst>
                    <a:ext uri="{9D8B030D-6E8A-4147-A177-3AD203B41FA5}">
                      <a16:colId xmlns:a16="http://schemas.microsoft.com/office/drawing/2014/main" val="2430015080"/>
                    </a:ext>
                  </a:extLst>
                </a:gridCol>
                <a:gridCol w="2747539">
                  <a:extLst>
                    <a:ext uri="{9D8B030D-6E8A-4147-A177-3AD203B41FA5}">
                      <a16:colId xmlns:a16="http://schemas.microsoft.com/office/drawing/2014/main" val="2143850215"/>
                    </a:ext>
                  </a:extLst>
                </a:gridCol>
                <a:gridCol w="3037368">
                  <a:extLst>
                    <a:ext uri="{9D8B030D-6E8A-4147-A177-3AD203B41FA5}">
                      <a16:colId xmlns:a16="http://schemas.microsoft.com/office/drawing/2014/main" val="1070427247"/>
                    </a:ext>
                  </a:extLst>
                </a:gridCol>
              </a:tblGrid>
              <a:tr h="155338">
                <a:tc>
                  <a:txBody>
                    <a:bodyPr/>
                    <a:lstStyle/>
                    <a:p>
                      <a:pPr algn="ctr">
                        <a:lnSpc>
                          <a:spcPct val="107000"/>
                        </a:lnSpc>
                        <a:spcAft>
                          <a:spcPts val="0"/>
                        </a:spcAft>
                      </a:pPr>
                      <a:r>
                        <a:rPr lang="ms-MY" sz="1400" dirty="0">
                          <a:effectLst/>
                        </a:rPr>
                        <a:t>PERUBAHAN</a:t>
                      </a:r>
                      <a:endParaRPr lang="en-MY" sz="1400" dirty="0">
                        <a:effectLst/>
                        <a:latin typeface="Calibri" panose="020F0502020204030204" pitchFamily="34" charset="0"/>
                        <a:ea typeface="Calibri" panose="020F0502020204030204" pitchFamily="34" charset="0"/>
                        <a:cs typeface="Arial" panose="020B0604020202020204" pitchFamily="34" charset="0"/>
                      </a:endParaRPr>
                    </a:p>
                  </a:txBody>
                  <a:tcPr marL="61274" marR="61274" marT="0" marB="0" anchor="ctr"/>
                </a:tc>
                <a:tc>
                  <a:txBody>
                    <a:bodyPr/>
                    <a:lstStyle/>
                    <a:p>
                      <a:pPr algn="ctr">
                        <a:lnSpc>
                          <a:spcPct val="107000"/>
                        </a:lnSpc>
                        <a:spcAft>
                          <a:spcPts val="0"/>
                        </a:spcAft>
                      </a:pPr>
                      <a:r>
                        <a:rPr lang="ms-MY" sz="1400" dirty="0">
                          <a:effectLst/>
                        </a:rPr>
                        <a:t>UA BUKAN BERSTATUS SWA</a:t>
                      </a:r>
                      <a:endParaRPr lang="en-MY" sz="1400" dirty="0">
                        <a:effectLst/>
                        <a:latin typeface="Calibri" panose="020F0502020204030204" pitchFamily="34" charset="0"/>
                        <a:ea typeface="Calibri" panose="020F0502020204030204" pitchFamily="34" charset="0"/>
                        <a:cs typeface="Arial" panose="020B0604020202020204" pitchFamily="34" charset="0"/>
                      </a:endParaRPr>
                    </a:p>
                  </a:txBody>
                  <a:tcPr marL="61274" marR="61274" marT="0" marB="0" anchor="ctr"/>
                </a:tc>
                <a:tc>
                  <a:txBody>
                    <a:bodyPr/>
                    <a:lstStyle/>
                    <a:p>
                      <a:pPr algn="ctr">
                        <a:lnSpc>
                          <a:spcPct val="107000"/>
                        </a:lnSpc>
                        <a:spcAft>
                          <a:spcPts val="0"/>
                        </a:spcAft>
                      </a:pPr>
                      <a:r>
                        <a:rPr lang="ms-MY" sz="1400" dirty="0">
                          <a:effectLst/>
                        </a:rPr>
                        <a:t>UA BERSTATUS SWA</a:t>
                      </a:r>
                      <a:endParaRPr lang="en-MY" sz="1400" dirty="0">
                        <a:effectLst/>
                        <a:latin typeface="Calibri" panose="020F0502020204030204" pitchFamily="34" charset="0"/>
                        <a:ea typeface="Calibri" panose="020F0502020204030204" pitchFamily="34" charset="0"/>
                        <a:cs typeface="Arial" panose="020B0604020202020204" pitchFamily="34" charset="0"/>
                      </a:endParaRPr>
                    </a:p>
                  </a:txBody>
                  <a:tcPr marL="61274" marR="61274" marT="0" marB="0" anchor="ctr"/>
                </a:tc>
                <a:extLst>
                  <a:ext uri="{0D108BD9-81ED-4DB2-BD59-A6C34878D82A}">
                    <a16:rowId xmlns:a16="http://schemas.microsoft.com/office/drawing/2014/main" val="3379656294"/>
                  </a:ext>
                </a:extLst>
              </a:tr>
              <a:tr h="351101">
                <a:tc gridSpan="3">
                  <a:txBody>
                    <a:bodyPr/>
                    <a:lstStyle/>
                    <a:p>
                      <a:pPr marL="0" lvl="0" indent="0">
                        <a:lnSpc>
                          <a:spcPct val="104000"/>
                        </a:lnSpc>
                        <a:spcBef>
                          <a:spcPts val="55"/>
                        </a:spcBef>
                        <a:spcAft>
                          <a:spcPts val="0"/>
                        </a:spcAft>
                        <a:buFont typeface="+mj-lt"/>
                        <a:buNone/>
                      </a:pPr>
                      <a:r>
                        <a:rPr lang="ms-MY" sz="1400" b="0" dirty="0">
                          <a:effectLst/>
                        </a:rPr>
                        <a:t>v.  Perubahan</a:t>
                      </a:r>
                      <a:r>
                        <a:rPr lang="ms-MY" sz="1400" b="0" spc="55" dirty="0">
                          <a:effectLst/>
                        </a:rPr>
                        <a:t> </a:t>
                      </a:r>
                      <a:r>
                        <a:rPr lang="ms-MY" sz="1400" b="0" dirty="0">
                          <a:effectLst/>
                        </a:rPr>
                        <a:t>selain daripada</a:t>
                      </a:r>
                      <a:r>
                        <a:rPr lang="ms-MY" sz="1400" b="0" spc="185" dirty="0">
                          <a:effectLst/>
                        </a:rPr>
                        <a:t> </a:t>
                      </a:r>
                      <a:r>
                        <a:rPr lang="ms-MY" sz="1400" b="0" dirty="0">
                          <a:effectLst/>
                        </a:rPr>
                        <a:t>Kategori</a:t>
                      </a:r>
                      <a:r>
                        <a:rPr lang="ms-MY" sz="1400" b="0" spc="105" dirty="0">
                          <a:effectLst/>
                        </a:rPr>
                        <a:t> </a:t>
                      </a:r>
                      <a:r>
                        <a:rPr lang="ms-MY" sz="1400" b="0" dirty="0">
                          <a:effectLst/>
                        </a:rPr>
                        <a:t>i,</a:t>
                      </a:r>
                      <a:r>
                        <a:rPr lang="ms-MY" sz="1400" b="0" spc="50" dirty="0">
                          <a:effectLst/>
                        </a:rPr>
                        <a:t> </a:t>
                      </a:r>
                      <a:r>
                        <a:rPr lang="ms-MY" sz="1400" b="0" dirty="0">
                          <a:effectLst/>
                        </a:rPr>
                        <a:t>ii,</a:t>
                      </a:r>
                      <a:r>
                        <a:rPr lang="ms-MY" sz="1400" b="0" spc="55" dirty="0">
                          <a:effectLst/>
                        </a:rPr>
                        <a:t> </a:t>
                      </a:r>
                      <a:r>
                        <a:rPr lang="ms-MY" sz="1400" b="0" dirty="0">
                          <a:effectLst/>
                        </a:rPr>
                        <a:t>iii dan</a:t>
                      </a:r>
                      <a:r>
                        <a:rPr lang="ms-MY" sz="1400" b="0" spc="145" dirty="0">
                          <a:effectLst/>
                        </a:rPr>
                        <a:t> </a:t>
                      </a:r>
                      <a:r>
                        <a:rPr lang="ms-MY" sz="1400" b="0" dirty="0">
                          <a:effectLst/>
                        </a:rPr>
                        <a:t>iv. (samb.)</a:t>
                      </a:r>
                      <a:endParaRPr lang="en-MY" sz="1400" b="0" dirty="0">
                        <a:effectLst/>
                        <a:latin typeface="Cambria" panose="02040503050406030204" pitchFamily="18" charset="0"/>
                        <a:ea typeface="Cambria" panose="02040503050406030204" pitchFamily="18" charset="0"/>
                        <a:cs typeface="Times New Roman" panose="02020603050405020304" pitchFamily="18" charset="0"/>
                      </a:endParaRPr>
                    </a:p>
                  </a:txBody>
                  <a:tcPr marL="61274" marR="61274" marT="0" marB="0" anchor="ctr"/>
                </a:tc>
                <a:tc hMerge="1">
                  <a:txBody>
                    <a:bodyPr/>
                    <a:lstStyle/>
                    <a:p>
                      <a:endParaRPr lang="en-US"/>
                    </a:p>
                  </a:txBody>
                  <a:tcPr/>
                </a:tc>
                <a:tc hMerge="1">
                  <a:txBody>
                    <a:bodyPr/>
                    <a:lstStyle/>
                    <a:p>
                      <a:pPr algn="just">
                        <a:lnSpc>
                          <a:spcPct val="107000"/>
                        </a:lnSpc>
                        <a:spcAft>
                          <a:spcPts val="0"/>
                        </a:spcAft>
                      </a:pPr>
                      <a:endParaRPr lang="en-MY" sz="1400" dirty="0">
                        <a:effectLst/>
                        <a:latin typeface="Calibri" panose="020F0502020204030204" pitchFamily="34" charset="0"/>
                        <a:ea typeface="Calibri" panose="020F0502020204030204" pitchFamily="34" charset="0"/>
                        <a:cs typeface="Arial" panose="020B0604020202020204" pitchFamily="34" charset="0"/>
                      </a:endParaRPr>
                    </a:p>
                  </a:txBody>
                  <a:tcPr marL="61274" marR="61274" marT="0" marB="0" anchor="ctr"/>
                </a:tc>
                <a:extLst>
                  <a:ext uri="{0D108BD9-81ED-4DB2-BD59-A6C34878D82A}">
                    <a16:rowId xmlns:a16="http://schemas.microsoft.com/office/drawing/2014/main" val="1992787996"/>
                  </a:ext>
                </a:extLst>
              </a:tr>
              <a:tr h="2274174">
                <a:tc>
                  <a:txBody>
                    <a:bodyPr/>
                    <a:lstStyle/>
                    <a:p>
                      <a:pPr marL="0" lvl="0" indent="0" algn="just">
                        <a:lnSpc>
                          <a:spcPct val="115000"/>
                        </a:lnSpc>
                        <a:spcAft>
                          <a:spcPts val="0"/>
                        </a:spcAft>
                        <a:buFont typeface="+mj-lt"/>
                        <a:buNone/>
                      </a:pPr>
                      <a:r>
                        <a:rPr lang="ms-MY" sz="1400" b="0" u="none" strike="noStrike" dirty="0">
                          <a:effectLst/>
                        </a:rPr>
                        <a:t>g) Perubahan Sesi Pengajian bagi pengambilan kohort pertama program baharu.</a:t>
                      </a:r>
                      <a:endParaRPr lang="en-MY" sz="1400" b="0" u="none" strike="noStrike" dirty="0">
                        <a:effectLst/>
                      </a:endParaRPr>
                    </a:p>
                    <a:p>
                      <a:pPr marL="0" lvl="0" indent="0" algn="just">
                        <a:lnSpc>
                          <a:spcPct val="115000"/>
                        </a:lnSpc>
                        <a:spcAft>
                          <a:spcPts val="0"/>
                        </a:spcAft>
                        <a:buFont typeface="+mj-lt"/>
                        <a:buNone/>
                      </a:pPr>
                      <a:endParaRPr lang="en-MY" sz="1400" b="0" u="none" strike="noStrike" dirty="0">
                        <a:effectLst/>
                      </a:endParaRPr>
                    </a:p>
                    <a:p>
                      <a:pPr marL="0" lvl="0" indent="0" algn="just">
                        <a:lnSpc>
                          <a:spcPct val="115000"/>
                        </a:lnSpc>
                        <a:spcAft>
                          <a:spcPts val="0"/>
                        </a:spcAft>
                        <a:buFont typeface="+mj-lt"/>
                        <a:buNone/>
                      </a:pPr>
                      <a:r>
                        <a:rPr lang="en-MY" sz="1400" b="0" u="none" strike="noStrike" dirty="0">
                          <a:effectLst/>
                        </a:rPr>
                        <a:t>h) </a:t>
                      </a:r>
                      <a:r>
                        <a:rPr lang="ms-MY" sz="1400" b="0" u="none" strike="noStrike" dirty="0">
                          <a:effectLst/>
                        </a:rPr>
                        <a:t>Perubahan Sesi Pengajian yang terlibat dengan perubahan maklumat/semakan kurikulum.</a:t>
                      </a:r>
                    </a:p>
                    <a:p>
                      <a:pPr marL="0" lvl="0" indent="0" algn="just">
                        <a:lnSpc>
                          <a:spcPct val="115000"/>
                        </a:lnSpc>
                        <a:spcAft>
                          <a:spcPts val="0"/>
                        </a:spcAft>
                        <a:buFont typeface="+mj-lt"/>
                        <a:buNone/>
                      </a:pPr>
                      <a:endParaRPr lang="ms-MY" sz="1400" b="0" u="none" strike="noStrike" dirty="0">
                        <a:effectLst/>
                      </a:endParaRPr>
                    </a:p>
                    <a:p>
                      <a:pPr marL="0" lvl="0" indent="0" algn="just">
                        <a:lnSpc>
                          <a:spcPct val="115000"/>
                        </a:lnSpc>
                        <a:spcAft>
                          <a:spcPts val="0"/>
                        </a:spcAft>
                        <a:buFont typeface="+mj-lt"/>
                        <a:buNone/>
                      </a:pPr>
                      <a:r>
                        <a:rPr lang="ms-MY" sz="1400" b="0" u="none" strike="noStrike" dirty="0">
                          <a:effectLst/>
                        </a:rPr>
                        <a:t>i)     Perubahan Maklumat Status Program</a:t>
                      </a:r>
                      <a:endParaRPr lang="en-MY" sz="1400" b="0" u="none" strike="noStrike" dirty="0">
                        <a:effectLst/>
                      </a:endParaRPr>
                    </a:p>
                    <a:p>
                      <a:pPr marL="342900" lvl="0" indent="-342900">
                        <a:lnSpc>
                          <a:spcPct val="115000"/>
                        </a:lnSpc>
                        <a:spcAft>
                          <a:spcPts val="0"/>
                        </a:spcAft>
                        <a:buFont typeface="Century Gothic" panose="020B0502020202020204" pitchFamily="34" charset="0"/>
                        <a:buChar char="-"/>
                      </a:pPr>
                      <a:r>
                        <a:rPr lang="ms-MY" sz="1400" b="0" u="none" strike="noStrike" dirty="0">
                          <a:effectLst/>
                        </a:rPr>
                        <a:t>Penjumudan </a:t>
                      </a:r>
                      <a:endParaRPr lang="en-MY" sz="1400" b="0" u="none" strike="noStrike" dirty="0">
                        <a:effectLst/>
                      </a:endParaRPr>
                    </a:p>
                    <a:p>
                      <a:pPr marL="342900" lvl="0" indent="-342900">
                        <a:lnSpc>
                          <a:spcPct val="115000"/>
                        </a:lnSpc>
                        <a:spcAft>
                          <a:spcPts val="0"/>
                        </a:spcAft>
                        <a:buFont typeface="Century Gothic" panose="020B0502020202020204" pitchFamily="34" charset="0"/>
                        <a:buChar char="-"/>
                      </a:pPr>
                      <a:r>
                        <a:rPr lang="ms-MY" sz="1400" b="0" u="none" strike="noStrike" dirty="0">
                          <a:effectLst/>
                        </a:rPr>
                        <a:t>Pembekuan</a:t>
                      </a:r>
                      <a:endParaRPr lang="en-MY" sz="1400" b="0" u="none" strike="noStrike" dirty="0">
                        <a:effectLst/>
                      </a:endParaRPr>
                    </a:p>
                    <a:p>
                      <a:pPr marL="342900" lvl="0" indent="-342900">
                        <a:lnSpc>
                          <a:spcPct val="115000"/>
                        </a:lnSpc>
                        <a:spcAft>
                          <a:spcPts val="0"/>
                        </a:spcAft>
                        <a:buFont typeface="Century Gothic" panose="020B0502020202020204" pitchFamily="34" charset="0"/>
                        <a:buChar char="-"/>
                      </a:pPr>
                      <a:r>
                        <a:rPr lang="ms-MY" sz="1400" b="0" u="none" strike="noStrike" dirty="0">
                          <a:effectLst/>
                        </a:rPr>
                        <a:t>Penawaran semula program</a:t>
                      </a:r>
                      <a:endParaRPr lang="en-MY" sz="1400" b="0" u="none" strike="noStrike" dirty="0">
                        <a:effectLst/>
                        <a:latin typeface="Calibri" panose="020F0502020204030204" pitchFamily="34" charset="0"/>
                        <a:ea typeface="Times New Roman" panose="02020603050405020304" pitchFamily="18" charset="0"/>
                        <a:cs typeface="Tahoma" panose="020B0604030504040204" pitchFamily="34" charset="0"/>
                      </a:endParaRPr>
                    </a:p>
                  </a:txBody>
                  <a:tcPr marL="68580" marR="68580" marT="0" marB="0"/>
                </a:tc>
                <a:tc gridSpan="2">
                  <a:txBody>
                    <a:bodyPr/>
                    <a:lstStyle/>
                    <a:p>
                      <a:pPr algn="just">
                        <a:lnSpc>
                          <a:spcPct val="107000"/>
                        </a:lnSpc>
                        <a:spcAft>
                          <a:spcPts val="0"/>
                        </a:spcAft>
                      </a:pPr>
                      <a:r>
                        <a:rPr lang="ms-MY" sz="1400" b="0" dirty="0">
                          <a:effectLst/>
                        </a:rPr>
                        <a:t>Tidak</a:t>
                      </a:r>
                      <a:r>
                        <a:rPr lang="ms-MY" sz="1400" b="0" spc="250" dirty="0">
                          <a:effectLst/>
                        </a:rPr>
                        <a:t> </a:t>
                      </a:r>
                      <a:r>
                        <a:rPr lang="ms-MY" sz="1400" b="0" dirty="0">
                          <a:effectLst/>
                        </a:rPr>
                        <a:t>perlu</a:t>
                      </a:r>
                      <a:r>
                        <a:rPr lang="ms-MY" sz="1400" b="0" spc="145" dirty="0">
                          <a:effectLst/>
                        </a:rPr>
                        <a:t> </a:t>
                      </a:r>
                      <a:r>
                        <a:rPr lang="ms-MY" sz="1400" b="0" dirty="0">
                          <a:effectLst/>
                        </a:rPr>
                        <a:t>memaklumkan</a:t>
                      </a:r>
                      <a:r>
                        <a:rPr lang="ms-MY" sz="1400" b="0" spc="250" dirty="0">
                          <a:effectLst/>
                        </a:rPr>
                        <a:t> </a:t>
                      </a:r>
                      <a:r>
                        <a:rPr lang="ms-MY" sz="1400" b="0" dirty="0">
                          <a:effectLst/>
                        </a:rPr>
                        <a:t>kepada MQA.</a:t>
                      </a:r>
                      <a:r>
                        <a:rPr lang="ms-MY" sz="1400" b="0" spc="260" dirty="0">
                          <a:effectLst/>
                        </a:rPr>
                        <a:t> </a:t>
                      </a:r>
                      <a:r>
                        <a:rPr lang="ms-MY" sz="1400" b="0" dirty="0">
                          <a:effectLst/>
                        </a:rPr>
                        <a:t>PPT</a:t>
                      </a:r>
                      <a:r>
                        <a:rPr lang="ms-MY" sz="1400" b="0" spc="170" dirty="0">
                          <a:effectLst/>
                        </a:rPr>
                        <a:t> </a:t>
                      </a:r>
                      <a:r>
                        <a:rPr lang="ms-MY" sz="1400" b="0" dirty="0">
                          <a:effectLst/>
                        </a:rPr>
                        <a:t>perlu</a:t>
                      </a:r>
                      <a:r>
                        <a:rPr lang="ms-MY" sz="1400" b="0" spc="195" dirty="0">
                          <a:effectLst/>
                        </a:rPr>
                        <a:t> </a:t>
                      </a:r>
                      <a:r>
                        <a:rPr lang="ms-MY" sz="1400" b="0" dirty="0">
                          <a:effectLst/>
                        </a:rPr>
                        <a:t>menyimpan</a:t>
                      </a:r>
                      <a:r>
                        <a:rPr lang="ms-MY" sz="1400" b="0" spc="20" dirty="0">
                          <a:effectLst/>
                        </a:rPr>
                        <a:t> </a:t>
                      </a:r>
                      <a:r>
                        <a:rPr lang="ms-MY" sz="1400" b="0" dirty="0">
                          <a:effectLst/>
                        </a:rPr>
                        <a:t>rekod dan</a:t>
                      </a:r>
                      <a:r>
                        <a:rPr lang="ms-MY" sz="1400" b="0" spc="260" dirty="0">
                          <a:effectLst/>
                        </a:rPr>
                        <a:t> </a:t>
                      </a:r>
                      <a:r>
                        <a:rPr lang="ms-MY" sz="1400" b="0" dirty="0">
                          <a:effectLst/>
                        </a:rPr>
                        <a:t>bukti-bukti</a:t>
                      </a:r>
                      <a:r>
                        <a:rPr lang="ms-MY" sz="1400" b="0" spc="315" dirty="0">
                          <a:effectLst/>
                        </a:rPr>
                        <a:t> </a:t>
                      </a:r>
                      <a:r>
                        <a:rPr lang="ms-MY" sz="1400" b="0" dirty="0">
                          <a:effectLst/>
                        </a:rPr>
                        <a:t>pengesahan</a:t>
                      </a:r>
                      <a:r>
                        <a:rPr lang="ms-MY" sz="1400" b="0" spc="295" dirty="0">
                          <a:effectLst/>
                        </a:rPr>
                        <a:t> </a:t>
                      </a:r>
                      <a:r>
                        <a:rPr lang="ms-MY" sz="1400" b="0" dirty="0">
                          <a:effectLst/>
                        </a:rPr>
                        <a:t>untuk semakan</a:t>
                      </a:r>
                      <a:r>
                        <a:rPr lang="ms-MY" sz="1400" b="0" spc="200" dirty="0">
                          <a:effectLst/>
                        </a:rPr>
                        <a:t> </a:t>
                      </a:r>
                      <a:r>
                        <a:rPr lang="ms-MY" sz="1400" b="0" dirty="0">
                          <a:effectLst/>
                        </a:rPr>
                        <a:t>semasa</a:t>
                      </a:r>
                      <a:r>
                        <a:rPr lang="ms-MY" sz="1400" b="0" spc="195" dirty="0">
                          <a:effectLst/>
                        </a:rPr>
                        <a:t> </a:t>
                      </a:r>
                      <a:r>
                        <a:rPr lang="ms-MY" sz="1400" b="0" dirty="0">
                          <a:effectLst/>
                        </a:rPr>
                        <a:t>penilaian</a:t>
                      </a:r>
                      <a:r>
                        <a:rPr lang="ms-MY" sz="1400" b="0" spc="95" dirty="0">
                          <a:effectLst/>
                        </a:rPr>
                        <a:t> </a:t>
                      </a:r>
                      <a:r>
                        <a:rPr lang="ms-MY" sz="1400" b="0" dirty="0">
                          <a:effectLst/>
                        </a:rPr>
                        <a:t>audit pematuhan.</a:t>
                      </a:r>
                      <a:endParaRPr lang="en-MY" sz="1400" b="0" dirty="0">
                        <a:effectLst/>
                      </a:endParaRPr>
                    </a:p>
                    <a:p>
                      <a:pPr>
                        <a:lnSpc>
                          <a:spcPct val="107000"/>
                        </a:lnSpc>
                        <a:spcAft>
                          <a:spcPts val="0"/>
                        </a:spcAft>
                      </a:pPr>
                      <a:r>
                        <a:rPr lang="ms-MY" sz="1400" b="0" dirty="0">
                          <a:effectLst/>
                        </a:rPr>
                        <a:t> </a:t>
                      </a:r>
                      <a:endParaRPr lang="en-MY" sz="1400" b="0" dirty="0">
                        <a:effectLst/>
                      </a:endParaRPr>
                    </a:p>
                    <a:p>
                      <a:pPr algn="just">
                        <a:lnSpc>
                          <a:spcPct val="107000"/>
                        </a:lnSpc>
                        <a:spcAft>
                          <a:spcPts val="0"/>
                        </a:spcAft>
                      </a:pPr>
                      <a:r>
                        <a:rPr lang="ms-MY" sz="1400" b="0" dirty="0">
                          <a:effectLst/>
                        </a:rPr>
                        <a:t>Perubahan pada item g), h) dan i) perlu memohon kelulusan KPM (PT) dengan mengemukakan surat justifikasi permohonan.</a:t>
                      </a:r>
                      <a:endParaRPr lang="en-MY" sz="1400" b="0" dirty="0">
                        <a:effectLst/>
                      </a:endParaRPr>
                    </a:p>
                    <a:p>
                      <a:pPr algn="just">
                        <a:lnSpc>
                          <a:spcPct val="107000"/>
                        </a:lnSpc>
                        <a:spcAft>
                          <a:spcPts val="0"/>
                        </a:spcAft>
                      </a:pPr>
                      <a:r>
                        <a:rPr lang="ms-MY" sz="1400" b="0" dirty="0">
                          <a:effectLst/>
                        </a:rPr>
                        <a:t> </a:t>
                      </a:r>
                      <a:r>
                        <a:rPr lang="ms-MY" sz="1400" b="0" dirty="0">
                          <a:effectLst/>
                          <a:latin typeface="Arial" panose="020B0604020202020204" pitchFamily="34" charset="0"/>
                          <a:ea typeface="Calibri" panose="020F0502020204030204" pitchFamily="34" charset="0"/>
                          <a:cs typeface="Arial" panose="020B0604020202020204" pitchFamily="34" charset="0"/>
                        </a:rPr>
                        <a:t> </a:t>
                      </a:r>
                      <a:endParaRPr lang="en-US" sz="1400" b="0" dirty="0">
                        <a:effectLst/>
                        <a:latin typeface="Calibri" panose="020F0502020204030204" pitchFamily="34" charset="0"/>
                      </a:endParaRPr>
                    </a:p>
                    <a:p>
                      <a:pPr marL="0" marR="0" indent="5715" algn="just">
                        <a:lnSpc>
                          <a:spcPct val="104000"/>
                        </a:lnSpc>
                        <a:spcBef>
                          <a:spcPts val="55"/>
                        </a:spcBef>
                        <a:spcAft>
                          <a:spcPts val="0"/>
                        </a:spcAft>
                      </a:pPr>
                      <a:r>
                        <a:rPr lang="ms-MY" sz="1400" b="0" dirty="0">
                          <a:effectLst/>
                          <a:latin typeface="Arial" panose="020B0604020202020204" pitchFamily="34" charset="0"/>
                          <a:ea typeface="Cambria" panose="02040503050406030204" pitchFamily="18" charset="0"/>
                          <a:cs typeface="Times New Roman" panose="02020603050405020304" pitchFamily="18" charset="0"/>
                        </a:rPr>
                        <a:t> </a:t>
                      </a:r>
                      <a:endParaRPr lang="en-US" sz="1400" b="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hMerge="1">
                  <a:txBody>
                    <a:bodyPr/>
                    <a:lstStyle/>
                    <a:p>
                      <a:pPr marL="0" marR="0" lvl="0" indent="0">
                        <a:lnSpc>
                          <a:spcPct val="115000"/>
                        </a:lnSpc>
                        <a:spcBef>
                          <a:spcPts val="0"/>
                        </a:spcBef>
                        <a:spcAft>
                          <a:spcPts val="0"/>
                        </a:spcAft>
                        <a:buFont typeface="+mj-lt"/>
                        <a:buNone/>
                      </a:pPr>
                      <a:endParaRPr lang="en-US" sz="1100" u="none" strike="noStrike"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5509116"/>
                  </a:ext>
                </a:extLst>
              </a:tr>
              <a:tr h="2274174">
                <a:tc>
                  <a:txBody>
                    <a:bodyPr/>
                    <a:lstStyle/>
                    <a:p>
                      <a:pPr marL="0" lvl="0" indent="0">
                        <a:lnSpc>
                          <a:spcPct val="115000"/>
                        </a:lnSpc>
                        <a:spcAft>
                          <a:spcPts val="0"/>
                        </a:spcAft>
                        <a:buFont typeface="+mj-lt"/>
                        <a:buNone/>
                      </a:pPr>
                      <a:endParaRPr lang="ms-MY" sz="1400" b="0" u="none" strike="noStrike" dirty="0">
                        <a:effectLst/>
                      </a:endParaRPr>
                    </a:p>
                    <a:p>
                      <a:pPr marL="0" lvl="0" indent="0">
                        <a:lnSpc>
                          <a:spcPct val="115000"/>
                        </a:lnSpc>
                        <a:spcAft>
                          <a:spcPts val="0"/>
                        </a:spcAft>
                        <a:buFont typeface="+mj-lt"/>
                        <a:buNone/>
                      </a:pPr>
                      <a:r>
                        <a:rPr lang="ms-MY" sz="1400" b="0" u="none" strike="noStrike" dirty="0">
                          <a:effectLst/>
                        </a:rPr>
                        <a:t>j) Pelupusan Program Akademik</a:t>
                      </a:r>
                      <a:endParaRPr lang="en-MY" sz="1400" b="0" u="none" strike="noStrike"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just">
                        <a:lnSpc>
                          <a:spcPct val="107000"/>
                        </a:lnSpc>
                        <a:spcAft>
                          <a:spcPts val="0"/>
                        </a:spcAft>
                      </a:pPr>
                      <a:r>
                        <a:rPr lang="ms-MY" sz="1400" b="0" dirty="0">
                          <a:effectLst/>
                        </a:rPr>
                        <a:t>Mengemukakan surat penghentian program dan menyerahkan sijil perakuan akreditasi kepada MQA.</a:t>
                      </a:r>
                      <a:endParaRPr lang="en-MY" sz="1400" b="0" dirty="0">
                        <a:effectLst/>
                      </a:endParaRPr>
                    </a:p>
                    <a:p>
                      <a:pPr>
                        <a:lnSpc>
                          <a:spcPct val="107000"/>
                        </a:lnSpc>
                        <a:spcAft>
                          <a:spcPts val="0"/>
                        </a:spcAft>
                      </a:pPr>
                      <a:r>
                        <a:rPr lang="ms-MY" sz="1400" b="0" dirty="0">
                          <a:effectLst/>
                        </a:rPr>
                        <a:t> </a:t>
                      </a:r>
                      <a:endParaRPr lang="en-MY" sz="1400" b="0" dirty="0">
                        <a:effectLst/>
                      </a:endParaRPr>
                    </a:p>
                    <a:p>
                      <a:pPr algn="just">
                        <a:lnSpc>
                          <a:spcPct val="107000"/>
                        </a:lnSpc>
                        <a:spcAft>
                          <a:spcPts val="0"/>
                        </a:spcAft>
                      </a:pPr>
                      <a:r>
                        <a:rPr lang="ms-MY" sz="1400" b="0" dirty="0">
                          <a:effectLst/>
                        </a:rPr>
                        <a:t>Memohon pengesahan KPM (PT) dengan mengemukakan surat justifikasi permohonan.</a:t>
                      </a:r>
                      <a:endParaRPr lang="en-MY" sz="14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marL="0" lvl="0" indent="0">
                        <a:lnSpc>
                          <a:spcPct val="115000"/>
                        </a:lnSpc>
                        <a:spcAft>
                          <a:spcPts val="0"/>
                        </a:spcAft>
                        <a:buFont typeface="+mj-lt"/>
                        <a:buNone/>
                      </a:pPr>
                      <a:endParaRPr lang="en-MY" sz="1100" u="none" strike="noStrike"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13593972"/>
                  </a:ext>
                </a:extLst>
              </a:tr>
            </a:tbl>
          </a:graphicData>
        </a:graphic>
      </p:graphicFrame>
      <p:sp>
        <p:nvSpPr>
          <p:cNvPr id="6" name="Rectangle 5">
            <a:extLst>
              <a:ext uri="{FF2B5EF4-FFF2-40B4-BE49-F238E27FC236}">
                <a16:creationId xmlns:a16="http://schemas.microsoft.com/office/drawing/2014/main" id="{5E5182B4-50AB-4BC4-AC71-B2F29C5C3263}"/>
              </a:ext>
            </a:extLst>
          </p:cNvPr>
          <p:cNvSpPr/>
          <p:nvPr/>
        </p:nvSpPr>
        <p:spPr>
          <a:xfrm>
            <a:off x="3048000" y="2755098"/>
            <a:ext cx="6096000" cy="392159"/>
          </a:xfrm>
          <a:prstGeom prst="rect">
            <a:avLst/>
          </a:prstGeom>
        </p:spPr>
        <p:txBody>
          <a:bodyPr>
            <a:spAutoFit/>
          </a:bodyPr>
          <a:lstStyle/>
          <a:p>
            <a:pPr marL="214630" algn="just">
              <a:lnSpc>
                <a:spcPct val="115000"/>
              </a:lnSpc>
              <a:spcAft>
                <a:spcPts val="0"/>
              </a:spcAft>
            </a:pPr>
            <a:endParaRPr lang="en-MY" dirty="0"/>
          </a:p>
        </p:txBody>
      </p:sp>
    </p:spTree>
    <p:extLst>
      <p:ext uri="{BB962C8B-B14F-4D97-AF65-F5344CB8AC3E}">
        <p14:creationId xmlns:p14="http://schemas.microsoft.com/office/powerpoint/2010/main" val="39472777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0326" y="2766218"/>
            <a:ext cx="3803248" cy="1325563"/>
          </a:xfrm>
        </p:spPr>
        <p:txBody>
          <a:bodyPr>
            <a:noAutofit/>
          </a:bodyPr>
          <a:lstStyle/>
          <a:p>
            <a:r>
              <a:rPr lang="en-MY" sz="2400" b="1" dirty="0"/>
              <a:t>LAMPIRAN 3.2</a:t>
            </a:r>
            <a:r>
              <a:rPr lang="en-US" sz="2400" dirty="0"/>
              <a:t/>
            </a:r>
            <a:br>
              <a:rPr lang="en-US" sz="2400" dirty="0"/>
            </a:br>
            <a:r>
              <a:rPr lang="en-MY" sz="2400" b="1" dirty="0"/>
              <a:t> </a:t>
            </a:r>
            <a:r>
              <a:rPr lang="en-US" sz="2400" dirty="0"/>
              <a:t/>
            </a:r>
            <a:br>
              <a:rPr lang="en-US" sz="2400" dirty="0"/>
            </a:br>
            <a:r>
              <a:rPr lang="en-MY" sz="2400" b="1" dirty="0"/>
              <a:t>KERTAS CADANGAN PERMOHONAN SEMAKAN KURIKULUM UNTUK </a:t>
            </a:r>
            <a:r>
              <a:rPr lang="en-US" sz="2400" dirty="0"/>
              <a:t/>
            </a:r>
            <a:br>
              <a:rPr lang="en-US" sz="2400" dirty="0"/>
            </a:br>
            <a:r>
              <a:rPr lang="en-MY" sz="2400" b="1" dirty="0"/>
              <a:t>MESYUARAT JAWATANKUASA PENDIDIKAN TINGGI (JKPT)</a:t>
            </a:r>
            <a:r>
              <a:rPr lang="en-US" sz="2400" dirty="0"/>
              <a:t/>
            </a:r>
            <a:br>
              <a:rPr lang="en-US" sz="2400" dirty="0"/>
            </a:br>
            <a:endParaRPr lang="en-MY" sz="2400" dirty="0"/>
          </a:p>
        </p:txBody>
      </p:sp>
      <p:pic>
        <p:nvPicPr>
          <p:cNvPr id="7" name="Picture 6">
            <a:extLst>
              <a:ext uri="{FF2B5EF4-FFF2-40B4-BE49-F238E27FC236}">
                <a16:creationId xmlns:a16="http://schemas.microsoft.com/office/drawing/2014/main" id="{10F10055-231F-495F-A855-B05F882549C6}"/>
              </a:ext>
            </a:extLst>
          </p:cNvPr>
          <p:cNvPicPr>
            <a:picLocks noChangeAspect="1"/>
          </p:cNvPicPr>
          <p:nvPr/>
        </p:nvPicPr>
        <p:blipFill>
          <a:blip r:embed="rId2"/>
          <a:stretch>
            <a:fillRect/>
          </a:stretch>
        </p:blipFill>
        <p:spPr>
          <a:xfrm>
            <a:off x="5897170" y="162004"/>
            <a:ext cx="5017755" cy="6533990"/>
          </a:xfrm>
          <a:prstGeom prst="rect">
            <a:avLst/>
          </a:prstGeom>
        </p:spPr>
      </p:pic>
    </p:spTree>
    <p:extLst>
      <p:ext uri="{BB962C8B-B14F-4D97-AF65-F5344CB8AC3E}">
        <p14:creationId xmlns:p14="http://schemas.microsoft.com/office/powerpoint/2010/main" val="5980985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0326" y="2766218"/>
            <a:ext cx="3803248" cy="1325563"/>
          </a:xfrm>
        </p:spPr>
        <p:txBody>
          <a:bodyPr>
            <a:noAutofit/>
          </a:bodyPr>
          <a:lstStyle/>
          <a:p>
            <a:r>
              <a:rPr lang="en-MY" sz="2400" b="1" dirty="0"/>
              <a:t>LAMPIRAN 3.2</a:t>
            </a:r>
            <a:r>
              <a:rPr lang="en-US" sz="2400" dirty="0"/>
              <a:t/>
            </a:r>
            <a:br>
              <a:rPr lang="en-US" sz="2400" dirty="0"/>
            </a:br>
            <a:r>
              <a:rPr lang="en-MY" sz="2400" b="1" dirty="0"/>
              <a:t> </a:t>
            </a:r>
            <a:r>
              <a:rPr lang="en-US" sz="2400" dirty="0"/>
              <a:t/>
            </a:r>
            <a:br>
              <a:rPr lang="en-US" sz="2400" dirty="0"/>
            </a:br>
            <a:r>
              <a:rPr lang="en-MY" sz="2400" b="1" dirty="0"/>
              <a:t>KERTAS CADANGAN PERMOHONAN SEMAKAN KURIKULUM UNTUK </a:t>
            </a:r>
            <a:r>
              <a:rPr lang="en-US" sz="2400" dirty="0"/>
              <a:t/>
            </a:r>
            <a:br>
              <a:rPr lang="en-US" sz="2400" dirty="0"/>
            </a:br>
            <a:r>
              <a:rPr lang="en-MY" sz="2400" b="1" dirty="0"/>
              <a:t>MESYUARAT JAWATANKUASA PENDIDIKAN TINGGI (JKPT) (</a:t>
            </a:r>
            <a:r>
              <a:rPr lang="en-MY" sz="2400" b="1" dirty="0" err="1"/>
              <a:t>samb</a:t>
            </a:r>
            <a:r>
              <a:rPr lang="en-MY" sz="2400" b="1" dirty="0"/>
              <a:t>.)</a:t>
            </a:r>
            <a:r>
              <a:rPr lang="en-US" sz="2400" dirty="0"/>
              <a:t/>
            </a:r>
            <a:br>
              <a:rPr lang="en-US" sz="2400" dirty="0"/>
            </a:br>
            <a:endParaRPr lang="en-MY" sz="2400" dirty="0"/>
          </a:p>
        </p:txBody>
      </p:sp>
      <p:pic>
        <p:nvPicPr>
          <p:cNvPr id="3" name="Picture 2">
            <a:extLst>
              <a:ext uri="{FF2B5EF4-FFF2-40B4-BE49-F238E27FC236}">
                <a16:creationId xmlns:a16="http://schemas.microsoft.com/office/drawing/2014/main" id="{E705B682-3D31-4480-AA3C-F3015F5B9FCA}"/>
              </a:ext>
            </a:extLst>
          </p:cNvPr>
          <p:cNvPicPr>
            <a:picLocks noChangeAspect="1"/>
          </p:cNvPicPr>
          <p:nvPr/>
        </p:nvPicPr>
        <p:blipFill>
          <a:blip r:embed="rId2"/>
          <a:stretch>
            <a:fillRect/>
          </a:stretch>
        </p:blipFill>
        <p:spPr>
          <a:xfrm>
            <a:off x="5234952" y="0"/>
            <a:ext cx="5436907" cy="6793133"/>
          </a:xfrm>
          <a:prstGeom prst="rect">
            <a:avLst/>
          </a:prstGeom>
        </p:spPr>
      </p:pic>
    </p:spTree>
    <p:extLst>
      <p:ext uri="{BB962C8B-B14F-4D97-AF65-F5344CB8AC3E}">
        <p14:creationId xmlns:p14="http://schemas.microsoft.com/office/powerpoint/2010/main" val="24106803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0326" y="2766218"/>
            <a:ext cx="3803248" cy="1325563"/>
          </a:xfrm>
        </p:spPr>
        <p:txBody>
          <a:bodyPr>
            <a:noAutofit/>
          </a:bodyPr>
          <a:lstStyle/>
          <a:p>
            <a:r>
              <a:rPr lang="en-MY" sz="2400" b="1" dirty="0"/>
              <a:t>LAMPIRAN 3.2</a:t>
            </a:r>
            <a:r>
              <a:rPr lang="en-US" sz="2400" dirty="0"/>
              <a:t/>
            </a:r>
            <a:br>
              <a:rPr lang="en-US" sz="2400" dirty="0"/>
            </a:br>
            <a:r>
              <a:rPr lang="en-MY" sz="2400" b="1" dirty="0"/>
              <a:t> </a:t>
            </a:r>
            <a:r>
              <a:rPr lang="en-US" sz="2400" dirty="0"/>
              <a:t/>
            </a:r>
            <a:br>
              <a:rPr lang="en-US" sz="2400" dirty="0"/>
            </a:br>
            <a:r>
              <a:rPr lang="en-MY" sz="2400" b="1" dirty="0"/>
              <a:t>KERTAS CADANGAN PERMOHONAN SEMAKAN KURIKULUM UNTUK </a:t>
            </a:r>
            <a:r>
              <a:rPr lang="en-US" sz="2400" dirty="0"/>
              <a:t/>
            </a:r>
            <a:br>
              <a:rPr lang="en-US" sz="2400" dirty="0"/>
            </a:br>
            <a:r>
              <a:rPr lang="en-MY" sz="2400" b="1" dirty="0"/>
              <a:t>MESYUARAT JAWATANKUASA PENDIDIKAN TINGGI (JKPT) (</a:t>
            </a:r>
            <a:r>
              <a:rPr lang="en-MY" sz="2400" b="1" dirty="0" err="1"/>
              <a:t>samb</a:t>
            </a:r>
            <a:r>
              <a:rPr lang="en-MY" sz="2400" b="1" dirty="0"/>
              <a:t>.)</a:t>
            </a:r>
            <a:r>
              <a:rPr lang="en-US" sz="2400" dirty="0"/>
              <a:t/>
            </a:r>
            <a:br>
              <a:rPr lang="en-US" sz="2400" dirty="0"/>
            </a:br>
            <a:endParaRPr lang="en-MY" sz="2400" dirty="0"/>
          </a:p>
        </p:txBody>
      </p:sp>
      <p:pic>
        <p:nvPicPr>
          <p:cNvPr id="4" name="Picture 3">
            <a:extLst>
              <a:ext uri="{FF2B5EF4-FFF2-40B4-BE49-F238E27FC236}">
                <a16:creationId xmlns:a16="http://schemas.microsoft.com/office/drawing/2014/main" id="{32ADFEBC-66C4-48D2-B8CF-E443BF06A36E}"/>
              </a:ext>
            </a:extLst>
          </p:cNvPr>
          <p:cNvPicPr>
            <a:picLocks noChangeAspect="1"/>
          </p:cNvPicPr>
          <p:nvPr/>
        </p:nvPicPr>
        <p:blipFill>
          <a:blip r:embed="rId2"/>
          <a:stretch>
            <a:fillRect/>
          </a:stretch>
        </p:blipFill>
        <p:spPr>
          <a:xfrm>
            <a:off x="5480733" y="76020"/>
            <a:ext cx="4797586" cy="6705959"/>
          </a:xfrm>
          <a:prstGeom prst="rect">
            <a:avLst/>
          </a:prstGeom>
        </p:spPr>
      </p:pic>
    </p:spTree>
    <p:extLst>
      <p:ext uri="{BB962C8B-B14F-4D97-AF65-F5344CB8AC3E}">
        <p14:creationId xmlns:p14="http://schemas.microsoft.com/office/powerpoint/2010/main" val="1471313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0326" y="2766218"/>
            <a:ext cx="3803248" cy="1325563"/>
          </a:xfrm>
        </p:spPr>
        <p:txBody>
          <a:bodyPr>
            <a:noAutofit/>
          </a:bodyPr>
          <a:lstStyle/>
          <a:p>
            <a:r>
              <a:rPr lang="en-MY" sz="2400" b="1" dirty="0"/>
              <a:t>LAMPIRAN 3.2</a:t>
            </a:r>
            <a:r>
              <a:rPr lang="en-US" sz="2400" dirty="0"/>
              <a:t/>
            </a:r>
            <a:br>
              <a:rPr lang="en-US" sz="2400" dirty="0"/>
            </a:br>
            <a:r>
              <a:rPr lang="en-MY" sz="2400" b="1" dirty="0"/>
              <a:t> </a:t>
            </a:r>
            <a:r>
              <a:rPr lang="en-US" sz="2400" dirty="0"/>
              <a:t/>
            </a:r>
            <a:br>
              <a:rPr lang="en-US" sz="2400" dirty="0"/>
            </a:br>
            <a:r>
              <a:rPr lang="en-MY" sz="2400" b="1" dirty="0"/>
              <a:t>KERTAS CADANGAN PERMOHONAN SEMAKAN KURIKULUM UNTUK </a:t>
            </a:r>
            <a:r>
              <a:rPr lang="en-US" sz="2400" dirty="0"/>
              <a:t/>
            </a:r>
            <a:br>
              <a:rPr lang="en-US" sz="2400" dirty="0"/>
            </a:br>
            <a:r>
              <a:rPr lang="en-MY" sz="2400" b="1" dirty="0"/>
              <a:t>MESYUARAT JAWATANKUASA PENDIDIKAN TINGGI (JKPT) (</a:t>
            </a:r>
            <a:r>
              <a:rPr lang="en-MY" sz="2400" b="1" dirty="0" err="1"/>
              <a:t>samb</a:t>
            </a:r>
            <a:r>
              <a:rPr lang="en-MY" sz="2400" b="1" dirty="0"/>
              <a:t>.)</a:t>
            </a:r>
            <a:r>
              <a:rPr lang="en-US" sz="2400" dirty="0"/>
              <a:t/>
            </a:r>
            <a:br>
              <a:rPr lang="en-US" sz="2400" dirty="0"/>
            </a:br>
            <a:endParaRPr lang="en-MY" sz="2400" dirty="0"/>
          </a:p>
        </p:txBody>
      </p:sp>
      <p:pic>
        <p:nvPicPr>
          <p:cNvPr id="3" name="Picture 2">
            <a:extLst>
              <a:ext uri="{FF2B5EF4-FFF2-40B4-BE49-F238E27FC236}">
                <a16:creationId xmlns:a16="http://schemas.microsoft.com/office/drawing/2014/main" id="{85CF6206-4043-435D-8A50-F904BD841DD8}"/>
              </a:ext>
            </a:extLst>
          </p:cNvPr>
          <p:cNvPicPr>
            <a:picLocks noChangeAspect="1"/>
          </p:cNvPicPr>
          <p:nvPr/>
        </p:nvPicPr>
        <p:blipFill>
          <a:blip r:embed="rId2"/>
          <a:stretch>
            <a:fillRect/>
          </a:stretch>
        </p:blipFill>
        <p:spPr>
          <a:xfrm>
            <a:off x="4835839" y="119183"/>
            <a:ext cx="5545178" cy="6619633"/>
          </a:xfrm>
          <a:prstGeom prst="rect">
            <a:avLst/>
          </a:prstGeom>
        </p:spPr>
      </p:pic>
    </p:spTree>
    <p:extLst>
      <p:ext uri="{BB962C8B-B14F-4D97-AF65-F5344CB8AC3E}">
        <p14:creationId xmlns:p14="http://schemas.microsoft.com/office/powerpoint/2010/main" val="10836916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0326" y="2766218"/>
            <a:ext cx="3803248" cy="1325563"/>
          </a:xfrm>
        </p:spPr>
        <p:txBody>
          <a:bodyPr>
            <a:noAutofit/>
          </a:bodyPr>
          <a:lstStyle/>
          <a:p>
            <a:r>
              <a:rPr lang="en-MY" sz="2400" b="1" dirty="0"/>
              <a:t>LAMPIRAN 3.2</a:t>
            </a:r>
            <a:r>
              <a:rPr lang="en-US" sz="2400" dirty="0"/>
              <a:t/>
            </a:r>
            <a:br>
              <a:rPr lang="en-US" sz="2400" dirty="0"/>
            </a:br>
            <a:r>
              <a:rPr lang="en-MY" sz="2400" b="1" dirty="0"/>
              <a:t> </a:t>
            </a:r>
            <a:r>
              <a:rPr lang="en-US" sz="2400" dirty="0"/>
              <a:t/>
            </a:r>
            <a:br>
              <a:rPr lang="en-US" sz="2400" dirty="0"/>
            </a:br>
            <a:r>
              <a:rPr lang="en-MY" sz="2400" b="1" dirty="0"/>
              <a:t>KERTAS CADANGAN PERMOHONAN SEMAKAN KURIKULUM UNTUK </a:t>
            </a:r>
            <a:r>
              <a:rPr lang="en-US" sz="2400" dirty="0"/>
              <a:t/>
            </a:r>
            <a:br>
              <a:rPr lang="en-US" sz="2400" dirty="0"/>
            </a:br>
            <a:r>
              <a:rPr lang="en-MY" sz="2400" b="1" dirty="0"/>
              <a:t>MESYUARAT JAWATANKUASA PENDIDIKAN TINGGI (JKPT) (</a:t>
            </a:r>
            <a:r>
              <a:rPr lang="en-MY" sz="2400" b="1" dirty="0" err="1"/>
              <a:t>samb</a:t>
            </a:r>
            <a:r>
              <a:rPr lang="en-MY" sz="2400" b="1" dirty="0"/>
              <a:t>.)</a:t>
            </a:r>
            <a:r>
              <a:rPr lang="en-US" sz="2400" dirty="0"/>
              <a:t/>
            </a:r>
            <a:br>
              <a:rPr lang="en-US" sz="2400" dirty="0"/>
            </a:br>
            <a:endParaRPr lang="en-MY" sz="2400" dirty="0"/>
          </a:p>
        </p:txBody>
      </p:sp>
      <p:pic>
        <p:nvPicPr>
          <p:cNvPr id="4" name="Picture 3">
            <a:extLst>
              <a:ext uri="{FF2B5EF4-FFF2-40B4-BE49-F238E27FC236}">
                <a16:creationId xmlns:a16="http://schemas.microsoft.com/office/drawing/2014/main" id="{DEAD4EC4-3339-4CD2-A2A2-C8F60BF1E7AC}"/>
              </a:ext>
            </a:extLst>
          </p:cNvPr>
          <p:cNvPicPr>
            <a:picLocks noChangeAspect="1"/>
          </p:cNvPicPr>
          <p:nvPr/>
        </p:nvPicPr>
        <p:blipFill>
          <a:blip r:embed="rId2"/>
          <a:stretch>
            <a:fillRect/>
          </a:stretch>
        </p:blipFill>
        <p:spPr>
          <a:xfrm>
            <a:off x="5174797" y="28487"/>
            <a:ext cx="4867261" cy="6829513"/>
          </a:xfrm>
          <a:prstGeom prst="rect">
            <a:avLst/>
          </a:prstGeom>
        </p:spPr>
      </p:pic>
    </p:spTree>
    <p:extLst>
      <p:ext uri="{BB962C8B-B14F-4D97-AF65-F5344CB8AC3E}">
        <p14:creationId xmlns:p14="http://schemas.microsoft.com/office/powerpoint/2010/main" val="35877396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0326" y="2766218"/>
            <a:ext cx="3803248" cy="1325563"/>
          </a:xfrm>
        </p:spPr>
        <p:txBody>
          <a:bodyPr>
            <a:noAutofit/>
          </a:bodyPr>
          <a:lstStyle/>
          <a:p>
            <a:r>
              <a:rPr lang="en-MY" sz="2400" b="1" dirty="0"/>
              <a:t>LAMPIRAN 3.2</a:t>
            </a:r>
            <a:r>
              <a:rPr lang="en-US" sz="2400" dirty="0"/>
              <a:t/>
            </a:r>
            <a:br>
              <a:rPr lang="en-US" sz="2400" dirty="0"/>
            </a:br>
            <a:r>
              <a:rPr lang="en-MY" sz="2400" b="1" dirty="0"/>
              <a:t> </a:t>
            </a:r>
            <a:r>
              <a:rPr lang="en-US" sz="2400" dirty="0"/>
              <a:t/>
            </a:r>
            <a:br>
              <a:rPr lang="en-US" sz="2400" dirty="0"/>
            </a:br>
            <a:r>
              <a:rPr lang="en-MY" sz="2400" b="1" dirty="0"/>
              <a:t>KERTAS CADANGAN PERMOHONAN SEMAKAN KURIKULUM UNTUK </a:t>
            </a:r>
            <a:r>
              <a:rPr lang="en-US" sz="2400" dirty="0"/>
              <a:t/>
            </a:r>
            <a:br>
              <a:rPr lang="en-US" sz="2400" dirty="0"/>
            </a:br>
            <a:r>
              <a:rPr lang="en-MY" sz="2400" b="1" dirty="0"/>
              <a:t>MESYUARAT JAWATANKUASA PENDIDIKAN TINGGI (JKPT) (</a:t>
            </a:r>
            <a:r>
              <a:rPr lang="en-MY" sz="2400" b="1" dirty="0" err="1"/>
              <a:t>samb</a:t>
            </a:r>
            <a:r>
              <a:rPr lang="en-MY" sz="2400" b="1" dirty="0"/>
              <a:t>.)</a:t>
            </a:r>
            <a:r>
              <a:rPr lang="en-US" sz="2400" dirty="0"/>
              <a:t/>
            </a:r>
            <a:br>
              <a:rPr lang="en-US" sz="2400" dirty="0"/>
            </a:br>
            <a:endParaRPr lang="en-MY" sz="2400" dirty="0"/>
          </a:p>
        </p:txBody>
      </p:sp>
      <p:pic>
        <p:nvPicPr>
          <p:cNvPr id="3" name="Picture 2">
            <a:extLst>
              <a:ext uri="{FF2B5EF4-FFF2-40B4-BE49-F238E27FC236}">
                <a16:creationId xmlns:a16="http://schemas.microsoft.com/office/drawing/2014/main" id="{82CB613F-F5E2-4217-B8E9-DB87DBA40F87}"/>
              </a:ext>
            </a:extLst>
          </p:cNvPr>
          <p:cNvPicPr>
            <a:picLocks noChangeAspect="1"/>
          </p:cNvPicPr>
          <p:nvPr/>
        </p:nvPicPr>
        <p:blipFill>
          <a:blip r:embed="rId2"/>
          <a:stretch>
            <a:fillRect/>
          </a:stretch>
        </p:blipFill>
        <p:spPr>
          <a:xfrm>
            <a:off x="4917313" y="77229"/>
            <a:ext cx="5382229" cy="6703542"/>
          </a:xfrm>
          <a:prstGeom prst="rect">
            <a:avLst/>
          </a:prstGeom>
        </p:spPr>
      </p:pic>
    </p:spTree>
    <p:extLst>
      <p:ext uri="{BB962C8B-B14F-4D97-AF65-F5344CB8AC3E}">
        <p14:creationId xmlns:p14="http://schemas.microsoft.com/office/powerpoint/2010/main" val="854215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0326" y="2766218"/>
            <a:ext cx="3803248" cy="1325563"/>
          </a:xfrm>
        </p:spPr>
        <p:txBody>
          <a:bodyPr>
            <a:noAutofit/>
          </a:bodyPr>
          <a:lstStyle/>
          <a:p>
            <a:r>
              <a:rPr lang="en-MY" sz="2400" b="1" dirty="0"/>
              <a:t>LAMPIRAN 3.2</a:t>
            </a:r>
            <a:r>
              <a:rPr lang="en-US" sz="2400" dirty="0"/>
              <a:t/>
            </a:r>
            <a:br>
              <a:rPr lang="en-US" sz="2400" dirty="0"/>
            </a:br>
            <a:r>
              <a:rPr lang="en-MY" sz="2400" b="1" dirty="0"/>
              <a:t> </a:t>
            </a:r>
            <a:r>
              <a:rPr lang="en-US" sz="2400" dirty="0"/>
              <a:t/>
            </a:r>
            <a:br>
              <a:rPr lang="en-US" sz="2400" dirty="0"/>
            </a:br>
            <a:r>
              <a:rPr lang="en-MY" sz="2400" b="1" dirty="0"/>
              <a:t>KERTAS CADANGAN PERMOHONAN SEMAKAN KURIKULUM UNTUK </a:t>
            </a:r>
            <a:r>
              <a:rPr lang="en-US" sz="2400" dirty="0"/>
              <a:t/>
            </a:r>
            <a:br>
              <a:rPr lang="en-US" sz="2400" dirty="0"/>
            </a:br>
            <a:r>
              <a:rPr lang="en-MY" sz="2400" b="1" dirty="0"/>
              <a:t>MESYUARAT JAWATANKUASA PENDIDIKAN TINGGI (JKPT) (</a:t>
            </a:r>
            <a:r>
              <a:rPr lang="en-MY" sz="2400" b="1" dirty="0" err="1"/>
              <a:t>samb</a:t>
            </a:r>
            <a:r>
              <a:rPr lang="en-MY" sz="2400" b="1" dirty="0"/>
              <a:t>.)</a:t>
            </a:r>
            <a:r>
              <a:rPr lang="en-US" sz="2400" dirty="0"/>
              <a:t/>
            </a:r>
            <a:br>
              <a:rPr lang="en-US" sz="2400" dirty="0"/>
            </a:br>
            <a:endParaRPr lang="en-MY" sz="2400" dirty="0"/>
          </a:p>
        </p:txBody>
      </p:sp>
      <p:pic>
        <p:nvPicPr>
          <p:cNvPr id="4" name="Picture 3">
            <a:extLst>
              <a:ext uri="{FF2B5EF4-FFF2-40B4-BE49-F238E27FC236}">
                <a16:creationId xmlns:a16="http://schemas.microsoft.com/office/drawing/2014/main" id="{66E73B93-586D-4E00-89FD-9E57B045CA6E}"/>
              </a:ext>
            </a:extLst>
          </p:cNvPr>
          <p:cNvPicPr>
            <a:picLocks noChangeAspect="1"/>
          </p:cNvPicPr>
          <p:nvPr/>
        </p:nvPicPr>
        <p:blipFill>
          <a:blip r:embed="rId2"/>
          <a:stretch>
            <a:fillRect/>
          </a:stretch>
        </p:blipFill>
        <p:spPr>
          <a:xfrm>
            <a:off x="4733482" y="1285542"/>
            <a:ext cx="5955120" cy="3471653"/>
          </a:xfrm>
          <a:prstGeom prst="rect">
            <a:avLst/>
          </a:prstGeom>
        </p:spPr>
      </p:pic>
    </p:spTree>
    <p:extLst>
      <p:ext uri="{BB962C8B-B14F-4D97-AF65-F5344CB8AC3E}">
        <p14:creationId xmlns:p14="http://schemas.microsoft.com/office/powerpoint/2010/main" val="6067666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999F6-0BE9-49A0-8EC8-D30A7335FB80}"/>
              </a:ext>
            </a:extLst>
          </p:cNvPr>
          <p:cNvSpPr>
            <a:spLocks noGrp="1"/>
          </p:cNvSpPr>
          <p:nvPr>
            <p:ph type="title"/>
          </p:nvPr>
        </p:nvSpPr>
        <p:spPr>
          <a:xfrm>
            <a:off x="674105" y="2471718"/>
            <a:ext cx="4821820" cy="1325563"/>
          </a:xfrm>
        </p:spPr>
        <p:txBody>
          <a:bodyPr>
            <a:noAutofit/>
          </a:bodyPr>
          <a:lstStyle/>
          <a:p>
            <a:r>
              <a:rPr lang="ms-MY" sz="2800" b="1" cap="all" dirty="0"/>
              <a:t>LAMPIRAN 3.4 </a:t>
            </a:r>
            <a:r>
              <a:rPr lang="en-US" sz="2800" b="1" cap="all" dirty="0"/>
              <a:t/>
            </a:r>
            <a:br>
              <a:rPr lang="en-US" sz="2800" b="1" cap="all" dirty="0"/>
            </a:br>
            <a:r>
              <a:rPr lang="ms-MY" sz="2800" b="1" cap="all" dirty="0"/>
              <a:t> </a:t>
            </a:r>
            <a:r>
              <a:rPr lang="en-US" sz="2800" b="1" cap="all" dirty="0"/>
              <a:t/>
            </a:r>
            <a:br>
              <a:rPr lang="en-US" sz="2800" b="1" cap="all" dirty="0"/>
            </a:br>
            <a:r>
              <a:rPr lang="ms-MY" sz="2800" b="1" cap="all" dirty="0"/>
              <a:t>SENARAI SEMAK DOKUMEN PERMOHONAN SEMAKAN KURIKULUM </a:t>
            </a:r>
            <a:r>
              <a:rPr lang="en-US" sz="2800" b="1" cap="all" dirty="0"/>
              <a:t/>
            </a:r>
            <a:br>
              <a:rPr lang="en-US" sz="2800" b="1" cap="all" dirty="0"/>
            </a:br>
            <a:r>
              <a:rPr lang="ms-MY" sz="2800" b="1" dirty="0"/>
              <a:t>UNTUK PERTIMBANGAN JKPT  </a:t>
            </a:r>
            <a:r>
              <a:rPr lang="en-US" sz="2800" dirty="0"/>
              <a:t/>
            </a:r>
            <a:br>
              <a:rPr lang="en-US" sz="2800" dirty="0"/>
            </a:br>
            <a:endParaRPr lang="en-US" sz="2800" dirty="0"/>
          </a:p>
        </p:txBody>
      </p:sp>
      <p:pic>
        <p:nvPicPr>
          <p:cNvPr id="4" name="Picture 3">
            <a:extLst>
              <a:ext uri="{FF2B5EF4-FFF2-40B4-BE49-F238E27FC236}">
                <a16:creationId xmlns:a16="http://schemas.microsoft.com/office/drawing/2014/main" id="{1610366D-2B99-4F1A-89FE-17D789865E58}"/>
              </a:ext>
            </a:extLst>
          </p:cNvPr>
          <p:cNvPicPr>
            <a:picLocks noChangeAspect="1"/>
          </p:cNvPicPr>
          <p:nvPr/>
        </p:nvPicPr>
        <p:blipFill>
          <a:blip r:embed="rId2"/>
          <a:stretch>
            <a:fillRect/>
          </a:stretch>
        </p:blipFill>
        <p:spPr>
          <a:xfrm>
            <a:off x="5920028" y="0"/>
            <a:ext cx="5094901" cy="6678592"/>
          </a:xfrm>
          <a:prstGeom prst="rect">
            <a:avLst/>
          </a:prstGeom>
        </p:spPr>
      </p:pic>
    </p:spTree>
    <p:extLst>
      <p:ext uri="{BB962C8B-B14F-4D97-AF65-F5344CB8AC3E}">
        <p14:creationId xmlns:p14="http://schemas.microsoft.com/office/powerpoint/2010/main" val="1047213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MY" sz="4000" b="1" dirty="0"/>
              <a:t>3.1 PENGENALAN</a:t>
            </a:r>
          </a:p>
        </p:txBody>
      </p:sp>
      <p:graphicFrame>
        <p:nvGraphicFramePr>
          <p:cNvPr id="5" name="Content Placeholder 4">
            <a:extLst>
              <a:ext uri="{FF2B5EF4-FFF2-40B4-BE49-F238E27FC236}">
                <a16:creationId xmlns:a16="http://schemas.microsoft.com/office/drawing/2014/main" id="{CEC8B856-C863-4861-BF83-8108AFD31DF4}"/>
              </a:ext>
            </a:extLst>
          </p:cNvPr>
          <p:cNvGraphicFramePr>
            <a:graphicFrameLocks noGrp="1"/>
          </p:cNvGraphicFramePr>
          <p:nvPr>
            <p:ph idx="1"/>
            <p:extLst>
              <p:ext uri="{D42A27DB-BD31-4B8C-83A1-F6EECF244321}">
                <p14:modId xmlns:p14="http://schemas.microsoft.com/office/powerpoint/2010/main" val="542611476"/>
              </p:ext>
            </p:extLst>
          </p:nvPr>
        </p:nvGraphicFramePr>
        <p:xfrm>
          <a:off x="838200" y="1690688"/>
          <a:ext cx="10515600" cy="231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a:extLst>
              <a:ext uri="{FF2B5EF4-FFF2-40B4-BE49-F238E27FC236}">
                <a16:creationId xmlns:a16="http://schemas.microsoft.com/office/drawing/2014/main" id="{412671C6-5FD7-448D-BD30-5CEA70C8538E}"/>
              </a:ext>
            </a:extLst>
          </p:cNvPr>
          <p:cNvGraphicFramePr/>
          <p:nvPr>
            <p:extLst>
              <p:ext uri="{D42A27DB-BD31-4B8C-83A1-F6EECF244321}">
                <p14:modId xmlns:p14="http://schemas.microsoft.com/office/powerpoint/2010/main" val="1194470203"/>
              </p:ext>
            </p:extLst>
          </p:nvPr>
        </p:nvGraphicFramePr>
        <p:xfrm>
          <a:off x="1261731" y="3951251"/>
          <a:ext cx="9826256" cy="259072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7204178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59AE206-7EBA-4D33-8BC9-9D8158553F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7B0907D5-EBE0-4FD8-9F19-B878ABEDED5A}"/>
              </a:ext>
            </a:extLst>
          </p:cNvPr>
          <p:cNvSpPr>
            <a:spLocks noGrp="1"/>
          </p:cNvSpPr>
          <p:nvPr>
            <p:ph type="title"/>
          </p:nvPr>
        </p:nvSpPr>
        <p:spPr>
          <a:xfrm>
            <a:off x="838199" y="4525347"/>
            <a:ext cx="6801321" cy="1737360"/>
          </a:xfrm>
        </p:spPr>
        <p:txBody>
          <a:bodyPr vert="horz" lIns="91440" tIns="45720" rIns="91440" bIns="45720" rtlCol="0" anchor="ctr">
            <a:normAutofit/>
          </a:bodyPr>
          <a:lstStyle/>
          <a:p>
            <a:pPr algn="r"/>
            <a:r>
              <a:rPr lang="en-US" kern="1200">
                <a:solidFill>
                  <a:schemeClr val="tx1"/>
                </a:solidFill>
                <a:latin typeface="+mj-lt"/>
                <a:ea typeface="+mj-ea"/>
                <a:cs typeface="+mj-cs"/>
              </a:rPr>
              <a:t>TERIMA KASIH</a:t>
            </a:r>
          </a:p>
        </p:txBody>
      </p:sp>
      <p:sp>
        <p:nvSpPr>
          <p:cNvPr id="12" name="Oval 11">
            <a:extLst>
              <a:ext uri="{FF2B5EF4-FFF2-40B4-BE49-F238E27FC236}">
                <a16:creationId xmlns:a16="http://schemas.microsoft.com/office/drawing/2014/main" id="{6437D937-A7F1-4011-92B4-328E5BE1B16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B672F332-AF08-46C6-94F0-77684310D7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34244EF8-D73A-40E1-BE73-D46E6B4B04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AB84D7E8-4ECB-42D7-ADBF-01689B0F24A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0" name="Straight Connector 19">
            <a:extLst>
              <a:ext uri="{FF2B5EF4-FFF2-40B4-BE49-F238E27FC236}">
                <a16:creationId xmlns:a16="http://schemas.microsoft.com/office/drawing/2014/main" id="{9E8E38ED-369A-44C2-B635-0BED0E48A6E8}"/>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EB336B9-C620-42DA-8D12-7C170BEEF284}"/>
              </a:ext>
            </a:extLst>
          </p:cNvPr>
          <p:cNvSpPr txBox="1"/>
          <p:nvPr/>
        </p:nvSpPr>
        <p:spPr>
          <a:xfrm>
            <a:off x="9525966" y="6445646"/>
            <a:ext cx="2511703" cy="276999"/>
          </a:xfrm>
          <a:prstGeom prst="rect">
            <a:avLst/>
          </a:prstGeom>
          <a:noFill/>
        </p:spPr>
        <p:txBody>
          <a:bodyPr wrap="square" rtlCol="0">
            <a:spAutoFit/>
          </a:bodyPr>
          <a:lstStyle/>
          <a:p>
            <a:r>
              <a:rPr lang="en-US" sz="1200" dirty="0" err="1"/>
              <a:t>Disusun</a:t>
            </a:r>
            <a:r>
              <a:rPr lang="en-US" sz="1200" dirty="0"/>
              <a:t> oleh SRSA, </a:t>
            </a:r>
            <a:r>
              <a:rPr lang="en-US" sz="1200" dirty="0" err="1"/>
              <a:t>Okt</a:t>
            </a:r>
            <a:r>
              <a:rPr lang="en-US" sz="1200" dirty="0"/>
              <a:t> 2018</a:t>
            </a:r>
          </a:p>
        </p:txBody>
      </p:sp>
    </p:spTree>
    <p:extLst>
      <p:ext uri="{BB962C8B-B14F-4D97-AF65-F5344CB8AC3E}">
        <p14:creationId xmlns:p14="http://schemas.microsoft.com/office/powerpoint/2010/main" val="1661374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ms-MY" b="1" dirty="0"/>
              <a:t>Rajah 3.1: Ringkasan Proses Semakan Kurikulum</a:t>
            </a:r>
            <a:r>
              <a:rPr lang="en-MY" dirty="0"/>
              <a:t/>
            </a:r>
            <a:br>
              <a:rPr lang="en-MY" dirty="0"/>
            </a:br>
            <a:endParaRPr lang="en-MY"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838200" y="1392976"/>
            <a:ext cx="8859364" cy="4933396"/>
          </a:xfrm>
          <a:prstGeom prst="rect">
            <a:avLst/>
          </a:prstGeom>
          <a:noFill/>
          <a:ln>
            <a:noFill/>
          </a:ln>
        </p:spPr>
      </p:pic>
      <p:sp>
        <p:nvSpPr>
          <p:cNvPr id="5" name="Rectangle 4">
            <a:extLst>
              <a:ext uri="{FF2B5EF4-FFF2-40B4-BE49-F238E27FC236}">
                <a16:creationId xmlns:a16="http://schemas.microsoft.com/office/drawing/2014/main" id="{75BDD974-8BEB-4705-AC4E-D0D290867FF6}"/>
              </a:ext>
            </a:extLst>
          </p:cNvPr>
          <p:cNvSpPr/>
          <p:nvPr/>
        </p:nvSpPr>
        <p:spPr>
          <a:xfrm>
            <a:off x="9527443" y="1949098"/>
            <a:ext cx="2363972" cy="769441"/>
          </a:xfrm>
          <a:prstGeom prst="rect">
            <a:avLst/>
          </a:prstGeom>
        </p:spPr>
        <p:txBody>
          <a:bodyPr wrap="square">
            <a:spAutoFit/>
          </a:bodyPr>
          <a:lstStyle/>
          <a:p>
            <a:r>
              <a:rPr lang="ms-MY" sz="1100" dirty="0">
                <a:latin typeface="Arial" panose="020B0604020202020204" pitchFamily="34" charset="0"/>
                <a:ea typeface="Calibri" panose="020F0502020204030204" pitchFamily="34" charset="0"/>
              </a:rPr>
              <a:t>Surat Makluman MQA Bil.4/2018: Perubahan Maklumat Program. No. rujukan surat, MQA.100-1/7/2Jld. 2(7) bertarikh 8 Mac 2018</a:t>
            </a:r>
            <a:endParaRPr lang="en-US" sz="1100" dirty="0"/>
          </a:p>
        </p:txBody>
      </p:sp>
    </p:spTree>
    <p:extLst>
      <p:ext uri="{BB962C8B-B14F-4D97-AF65-F5344CB8AC3E}">
        <p14:creationId xmlns:p14="http://schemas.microsoft.com/office/powerpoint/2010/main" val="221371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3414" y="289383"/>
            <a:ext cx="12192000" cy="768085"/>
          </a:xfrm>
        </p:spPr>
        <p:txBody>
          <a:bodyPr>
            <a:normAutofit/>
          </a:bodyPr>
          <a:lstStyle/>
          <a:p>
            <a:r>
              <a:rPr lang="ms-MY" sz="4000" b="1" dirty="0"/>
              <a:t>3.1.1 Kitaran Semakan Kurikulum</a:t>
            </a:r>
            <a:endParaRPr lang="ko-KR" altLang="en-US" sz="4000" b="1" dirty="0"/>
          </a:p>
        </p:txBody>
      </p:sp>
      <p:grpSp>
        <p:nvGrpSpPr>
          <p:cNvPr id="31" name="Group 30">
            <a:extLst>
              <a:ext uri="{FF2B5EF4-FFF2-40B4-BE49-F238E27FC236}">
                <a16:creationId xmlns:a16="http://schemas.microsoft.com/office/drawing/2014/main" id="{9A325E47-C447-4168-8917-ABC0B3783CCE}"/>
              </a:ext>
            </a:extLst>
          </p:cNvPr>
          <p:cNvGrpSpPr/>
          <p:nvPr/>
        </p:nvGrpSpPr>
        <p:grpSpPr>
          <a:xfrm>
            <a:off x="128328" y="2864057"/>
            <a:ext cx="2901595" cy="3026564"/>
            <a:chOff x="910859" y="1700809"/>
            <a:chExt cx="4572149" cy="4667596"/>
          </a:xfrm>
        </p:grpSpPr>
        <p:sp>
          <p:nvSpPr>
            <p:cNvPr id="4" name="Bent Arrow 3"/>
            <p:cNvSpPr/>
            <p:nvPr/>
          </p:nvSpPr>
          <p:spPr>
            <a:xfrm>
              <a:off x="1199456" y="1700809"/>
              <a:ext cx="2016224" cy="2171319"/>
            </a:xfrm>
            <a:prstGeom prst="bentArrow">
              <a:avLst>
                <a:gd name="adj1" fmla="val 51751"/>
                <a:gd name="adj2" fmla="val 39841"/>
                <a:gd name="adj3" fmla="val 37699"/>
                <a:gd name="adj4"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5" name="Bent Arrow 4"/>
            <p:cNvSpPr/>
            <p:nvPr/>
          </p:nvSpPr>
          <p:spPr>
            <a:xfrm rot="5400000">
              <a:off x="3389237" y="1911293"/>
              <a:ext cx="2016224" cy="2171319"/>
            </a:xfrm>
            <a:prstGeom prst="bentArrow">
              <a:avLst>
                <a:gd name="adj1" fmla="val 51751"/>
                <a:gd name="adj2" fmla="val 39841"/>
                <a:gd name="adj3" fmla="val 37699"/>
                <a:gd name="adj4"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6" name="Bent Arrow 5"/>
            <p:cNvSpPr/>
            <p:nvPr/>
          </p:nvSpPr>
          <p:spPr>
            <a:xfrm rot="10800000">
              <a:off x="3179712" y="4197086"/>
              <a:ext cx="2016224" cy="2171319"/>
            </a:xfrm>
            <a:prstGeom prst="bentArrow">
              <a:avLst>
                <a:gd name="adj1" fmla="val 51751"/>
                <a:gd name="adj2" fmla="val 39841"/>
                <a:gd name="adj3" fmla="val 37699"/>
                <a:gd name="adj4"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7" name="Bent Arrow 6"/>
            <p:cNvSpPr/>
            <p:nvPr/>
          </p:nvSpPr>
          <p:spPr>
            <a:xfrm rot="16200000">
              <a:off x="988407" y="3966531"/>
              <a:ext cx="2016224" cy="2171319"/>
            </a:xfrm>
            <a:prstGeom prst="bentArrow">
              <a:avLst>
                <a:gd name="adj1" fmla="val 51751"/>
                <a:gd name="adj2" fmla="val 39841"/>
                <a:gd name="adj3" fmla="val 37699"/>
                <a:gd name="adj4" fmla="val 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solidFill>
                  <a:schemeClr val="tx1"/>
                </a:solidFill>
              </a:endParaRPr>
            </a:p>
          </p:txBody>
        </p:sp>
        <p:sp>
          <p:nvSpPr>
            <p:cNvPr id="9" name="Rectangle 9"/>
            <p:cNvSpPr/>
            <p:nvPr/>
          </p:nvSpPr>
          <p:spPr>
            <a:xfrm>
              <a:off x="2285105" y="2220760"/>
              <a:ext cx="405708" cy="379777"/>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0" name="Rounded Rectangle 7"/>
            <p:cNvSpPr/>
            <p:nvPr/>
          </p:nvSpPr>
          <p:spPr>
            <a:xfrm>
              <a:off x="4463819" y="2996951"/>
              <a:ext cx="446819" cy="385599"/>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1" name="Round Same Side Corner Rectangle 36"/>
            <p:cNvSpPr/>
            <p:nvPr/>
          </p:nvSpPr>
          <p:spPr>
            <a:xfrm>
              <a:off x="3599724" y="5336283"/>
              <a:ext cx="441769" cy="349271"/>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2" name="Block Arc 14"/>
            <p:cNvSpPr/>
            <p:nvPr/>
          </p:nvSpPr>
          <p:spPr>
            <a:xfrm rot="16200000">
              <a:off x="2790194" y="3620766"/>
              <a:ext cx="779036" cy="779549"/>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13" name="TextBox 12"/>
            <p:cNvSpPr txBox="1"/>
            <p:nvPr/>
          </p:nvSpPr>
          <p:spPr>
            <a:xfrm rot="16200000">
              <a:off x="3883159" y="4754078"/>
              <a:ext cx="1938443" cy="824457"/>
            </a:xfrm>
            <a:prstGeom prst="rect">
              <a:avLst/>
            </a:prstGeom>
            <a:noFill/>
          </p:spPr>
          <p:txBody>
            <a:bodyPr wrap="square" rtlCol="0" anchor="ctr">
              <a:spAutoFit/>
            </a:bodyPr>
            <a:lstStyle/>
            <a:p>
              <a:pPr algn="ctr"/>
              <a:r>
                <a:rPr lang="en-US" altLang="ko-KR" sz="1400" b="1" dirty="0">
                  <a:solidFill>
                    <a:schemeClr val="bg1"/>
                  </a:solidFill>
                  <a:cs typeface="Arial" pitchFamily="34" charset="0"/>
                </a:rPr>
                <a:t>ELEMEN YANG DIAMBIL KIRA</a:t>
              </a:r>
              <a:endParaRPr lang="ko-KR" altLang="en-US" sz="1400" b="1" dirty="0">
                <a:solidFill>
                  <a:schemeClr val="bg1"/>
                </a:solidFill>
                <a:cs typeface="Arial" pitchFamily="34" charset="0"/>
              </a:endParaRPr>
            </a:p>
          </p:txBody>
        </p:sp>
        <p:sp>
          <p:nvSpPr>
            <p:cNvPr id="14" name="TextBox 13"/>
            <p:cNvSpPr txBox="1"/>
            <p:nvPr/>
          </p:nvSpPr>
          <p:spPr>
            <a:xfrm>
              <a:off x="1063987" y="4905062"/>
              <a:ext cx="1938443" cy="1139175"/>
            </a:xfrm>
            <a:prstGeom prst="rect">
              <a:avLst/>
            </a:prstGeom>
            <a:noFill/>
          </p:spPr>
          <p:txBody>
            <a:bodyPr wrap="square" rtlCol="0" anchor="ctr">
              <a:spAutoFit/>
            </a:bodyPr>
            <a:lstStyle/>
            <a:p>
              <a:pPr algn="ctr"/>
              <a:r>
                <a:rPr lang="en-US" altLang="ko-KR" sz="1400" b="1" dirty="0">
                  <a:solidFill>
                    <a:schemeClr val="bg1"/>
                  </a:solidFill>
                  <a:cs typeface="Arial" pitchFamily="34" charset="0"/>
                </a:rPr>
                <a:t>TEMPOH SEMAKAN KURIKULUM</a:t>
              </a:r>
              <a:endParaRPr lang="ko-KR" altLang="en-US" sz="1400" b="1" dirty="0">
                <a:solidFill>
                  <a:schemeClr val="bg1"/>
                </a:solidFill>
                <a:cs typeface="Arial" pitchFamily="34" charset="0"/>
              </a:endParaRPr>
            </a:p>
          </p:txBody>
        </p:sp>
        <p:sp>
          <p:nvSpPr>
            <p:cNvPr id="15" name="TextBox 14"/>
            <p:cNvSpPr txBox="1"/>
            <p:nvPr/>
          </p:nvSpPr>
          <p:spPr>
            <a:xfrm rot="16200000">
              <a:off x="609761" y="2558680"/>
              <a:ext cx="1938443" cy="727462"/>
            </a:xfrm>
            <a:prstGeom prst="rect">
              <a:avLst/>
            </a:prstGeom>
            <a:noFill/>
          </p:spPr>
          <p:txBody>
            <a:bodyPr wrap="square" rtlCol="0" anchor="ctr">
              <a:spAutoFit/>
            </a:bodyPr>
            <a:lstStyle/>
            <a:p>
              <a:pPr algn="ctr"/>
              <a:r>
                <a:rPr lang="en-US" altLang="ko-KR" sz="1200" b="1" dirty="0">
                  <a:solidFill>
                    <a:schemeClr val="bg1"/>
                  </a:solidFill>
                  <a:cs typeface="Arial" pitchFamily="34" charset="0"/>
                </a:rPr>
                <a:t>KUATKUASA PELAKSANAAN</a:t>
              </a:r>
              <a:endParaRPr lang="ko-KR" altLang="en-US" sz="1200" b="1" dirty="0">
                <a:solidFill>
                  <a:schemeClr val="bg1"/>
                </a:solidFill>
                <a:cs typeface="Arial" pitchFamily="34" charset="0"/>
              </a:endParaRPr>
            </a:p>
          </p:txBody>
        </p:sp>
        <p:sp>
          <p:nvSpPr>
            <p:cNvPr id="16" name="TextBox 15"/>
            <p:cNvSpPr txBox="1"/>
            <p:nvPr/>
          </p:nvSpPr>
          <p:spPr>
            <a:xfrm>
              <a:off x="3311689" y="2129900"/>
              <a:ext cx="1938443" cy="338554"/>
            </a:xfrm>
            <a:prstGeom prst="rect">
              <a:avLst/>
            </a:prstGeom>
            <a:noFill/>
          </p:spPr>
          <p:txBody>
            <a:bodyPr wrap="square" rtlCol="0" anchor="ctr">
              <a:spAutoFit/>
            </a:bodyPr>
            <a:lstStyle/>
            <a:p>
              <a:pPr algn="ctr"/>
              <a:r>
                <a:rPr lang="en-US" altLang="ko-KR" sz="1600" b="1" dirty="0">
                  <a:solidFill>
                    <a:schemeClr val="bg1"/>
                  </a:solidFill>
                  <a:cs typeface="Arial" pitchFamily="34" charset="0"/>
                </a:rPr>
                <a:t>CQI</a:t>
              </a:r>
              <a:endParaRPr lang="ko-KR" altLang="en-US" sz="1600" b="1" dirty="0">
                <a:solidFill>
                  <a:schemeClr val="bg1"/>
                </a:solidFill>
                <a:cs typeface="Arial" pitchFamily="34" charset="0"/>
              </a:endParaRPr>
            </a:p>
          </p:txBody>
        </p:sp>
      </p:grpSp>
      <p:grpSp>
        <p:nvGrpSpPr>
          <p:cNvPr id="17" name="Group 16"/>
          <p:cNvGrpSpPr/>
          <p:nvPr/>
        </p:nvGrpSpPr>
        <p:grpSpPr>
          <a:xfrm>
            <a:off x="427673" y="1168964"/>
            <a:ext cx="11650913" cy="1559486"/>
            <a:chOff x="572117" y="2299795"/>
            <a:chExt cx="2615246" cy="1169614"/>
          </a:xfrm>
        </p:grpSpPr>
        <p:sp>
          <p:nvSpPr>
            <p:cNvPr id="18" name="TextBox 17"/>
            <p:cNvSpPr txBox="1"/>
            <p:nvPr/>
          </p:nvSpPr>
          <p:spPr>
            <a:xfrm>
              <a:off x="572117" y="2299795"/>
              <a:ext cx="2615246" cy="276999"/>
            </a:xfrm>
            <a:prstGeom prst="rect">
              <a:avLst/>
            </a:prstGeom>
            <a:noFill/>
          </p:spPr>
          <p:txBody>
            <a:bodyPr wrap="square" rtlCol="0" anchor="ctr">
              <a:spAutoFit/>
            </a:bodyPr>
            <a:lstStyle/>
            <a:p>
              <a:r>
                <a:rPr lang="ms-MY" b="1" dirty="0">
                  <a:solidFill>
                    <a:schemeClr val="accent2"/>
                  </a:solidFill>
                </a:rPr>
                <a:t>PENAMBAHBAIKAN KUALITI BERTERUSAN (Continuous Quality Improvement, CQI)</a:t>
              </a:r>
              <a:endParaRPr lang="ko-KR" altLang="en-US" b="1" dirty="0">
                <a:solidFill>
                  <a:schemeClr val="accent2"/>
                </a:solidFill>
                <a:cs typeface="Arial" pitchFamily="34" charset="0"/>
              </a:endParaRPr>
            </a:p>
          </p:txBody>
        </p:sp>
        <p:sp>
          <p:nvSpPr>
            <p:cNvPr id="19" name="TextBox 18"/>
            <p:cNvSpPr txBox="1"/>
            <p:nvPr/>
          </p:nvSpPr>
          <p:spPr>
            <a:xfrm>
              <a:off x="572117" y="2569163"/>
              <a:ext cx="2436533" cy="900246"/>
            </a:xfrm>
            <a:prstGeom prst="rect">
              <a:avLst/>
            </a:prstGeom>
            <a:noFill/>
          </p:spPr>
          <p:txBody>
            <a:bodyPr wrap="square" rtlCol="0" anchor="ctr">
              <a:spAutoFit/>
            </a:bodyPr>
            <a:lstStyle/>
            <a:p>
              <a:r>
                <a:rPr lang="en-US" altLang="ko-KR" dirty="0">
                  <a:solidFill>
                    <a:schemeClr val="tx1">
                      <a:lumMod val="75000"/>
                      <a:lumOff val="25000"/>
                    </a:schemeClr>
                  </a:solidFill>
                  <a:cs typeface="Arial" pitchFamily="34" charset="0"/>
                </a:rPr>
                <a:t>Satu </a:t>
              </a:r>
              <a:r>
                <a:rPr lang="en-US" altLang="ko-KR" dirty="0" err="1">
                  <a:solidFill>
                    <a:schemeClr val="tx1">
                      <a:lumMod val="75000"/>
                      <a:lumOff val="25000"/>
                    </a:schemeClr>
                  </a:solidFill>
                  <a:cs typeface="Arial" pitchFamily="34" charset="0"/>
                </a:rPr>
                <a:t>aktiviti</a:t>
              </a:r>
              <a:r>
                <a:rPr lang="en-US" altLang="ko-KR" dirty="0">
                  <a:solidFill>
                    <a:schemeClr val="tx1">
                      <a:lumMod val="75000"/>
                      <a:lumOff val="25000"/>
                    </a:schemeClr>
                  </a:solidFill>
                  <a:cs typeface="Arial" pitchFamily="34" charset="0"/>
                </a:rPr>
                <a:t> yang </a:t>
              </a:r>
              <a:r>
                <a:rPr lang="en-US" altLang="ko-KR" dirty="0" err="1">
                  <a:solidFill>
                    <a:schemeClr val="tx1">
                      <a:lumMod val="75000"/>
                      <a:lumOff val="25000"/>
                    </a:schemeClr>
                  </a:solidFill>
                  <a:cs typeface="Arial" pitchFamily="34" charset="0"/>
                </a:rPr>
                <a:t>komprehensif</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mengenalpasti</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kekuatan</a:t>
              </a:r>
              <a:r>
                <a:rPr lang="en-US" altLang="ko-KR" dirty="0">
                  <a:solidFill>
                    <a:schemeClr val="tx1">
                      <a:lumMod val="75000"/>
                      <a:lumOff val="25000"/>
                    </a:schemeClr>
                  </a:solidFill>
                  <a:cs typeface="Arial" pitchFamily="34" charset="0"/>
                </a:rPr>
                <a:t> dan </a:t>
              </a:r>
              <a:r>
                <a:rPr lang="en-US" altLang="ko-KR" dirty="0" err="1">
                  <a:solidFill>
                    <a:schemeClr val="tx1">
                      <a:lumMod val="75000"/>
                      <a:lumOff val="25000"/>
                    </a:schemeClr>
                  </a:solidFill>
                  <a:cs typeface="Arial" pitchFamily="34" charset="0"/>
                </a:rPr>
                <a:t>kelemahan</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sesuatu</a:t>
              </a:r>
              <a:r>
                <a:rPr lang="en-US" altLang="ko-KR" dirty="0">
                  <a:solidFill>
                    <a:schemeClr val="tx1">
                      <a:lumMod val="75000"/>
                      <a:lumOff val="25000"/>
                    </a:schemeClr>
                  </a:solidFill>
                  <a:cs typeface="Arial" pitchFamily="34" charset="0"/>
                </a:rPr>
                <a:t> program </a:t>
              </a:r>
              <a:r>
                <a:rPr lang="en-US" altLang="ko-KR" dirty="0" err="1">
                  <a:solidFill>
                    <a:schemeClr val="tx1">
                      <a:lumMod val="75000"/>
                      <a:lumOff val="25000"/>
                    </a:schemeClr>
                  </a:solidFill>
                  <a:cs typeface="Arial" pitchFamily="34" charset="0"/>
                </a:rPr>
                <a:t>bagi</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mencapai</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hasil</a:t>
              </a:r>
              <a:r>
                <a:rPr lang="en-US" altLang="ko-KR" dirty="0">
                  <a:solidFill>
                    <a:schemeClr val="tx1">
                      <a:lumMod val="75000"/>
                      <a:lumOff val="25000"/>
                    </a:schemeClr>
                  </a:solidFill>
                  <a:cs typeface="Arial" pitchFamily="34" charset="0"/>
                </a:rPr>
                <a:t> </a:t>
              </a:r>
              <a:r>
                <a:rPr lang="en-US" altLang="ko-KR" dirty="0" err="1">
                  <a:solidFill>
                    <a:schemeClr val="tx1">
                      <a:lumMod val="75000"/>
                      <a:lumOff val="25000"/>
                    </a:schemeClr>
                  </a:solidFill>
                  <a:cs typeface="Arial" pitchFamily="34" charset="0"/>
                </a:rPr>
                <a:t>pembelajaran</a:t>
              </a:r>
              <a:r>
                <a:rPr lang="en-US" altLang="ko-KR" dirty="0">
                  <a:solidFill>
                    <a:schemeClr val="tx1">
                      <a:lumMod val="75000"/>
                      <a:lumOff val="25000"/>
                    </a:schemeClr>
                  </a:solidFill>
                  <a:cs typeface="Arial" pitchFamily="34" charset="0"/>
                </a:rPr>
                <a:t>. </a:t>
              </a:r>
            </a:p>
            <a:p>
              <a:endParaRPr lang="en-US" altLang="ko-KR" dirty="0">
                <a:solidFill>
                  <a:schemeClr val="tx1">
                    <a:lumMod val="75000"/>
                    <a:lumOff val="25000"/>
                  </a:schemeClr>
                </a:solidFill>
                <a:cs typeface="Arial" pitchFamily="34" charset="0"/>
              </a:endParaRPr>
            </a:p>
            <a:p>
              <a:r>
                <a:rPr lang="ms-MY" altLang="ko-KR" dirty="0">
                  <a:solidFill>
                    <a:schemeClr val="tx1">
                      <a:lumMod val="75000"/>
                      <a:lumOff val="25000"/>
                    </a:schemeClr>
                  </a:solidFill>
                  <a:cs typeface="Arial" pitchFamily="34" charset="0"/>
                </a:rPr>
                <a:t>W</a:t>
              </a:r>
              <a:r>
                <a:rPr lang="ms-MY" dirty="0"/>
                <a:t>ajib berlaku di peringkat kursus, program dan di akhir pengajian setiap kohort pelajar. (AREA 7, COPPA EDISI 2)</a:t>
              </a:r>
              <a:endParaRPr lang="en-US" altLang="ko-KR" dirty="0">
                <a:solidFill>
                  <a:schemeClr val="tx1">
                    <a:lumMod val="75000"/>
                    <a:lumOff val="25000"/>
                  </a:schemeClr>
                </a:solidFill>
                <a:cs typeface="Arial" pitchFamily="34" charset="0"/>
              </a:endParaRPr>
            </a:p>
          </p:txBody>
        </p:sp>
      </p:grpSp>
      <p:grpSp>
        <p:nvGrpSpPr>
          <p:cNvPr id="20" name="Group 19"/>
          <p:cNvGrpSpPr/>
          <p:nvPr/>
        </p:nvGrpSpPr>
        <p:grpSpPr>
          <a:xfrm>
            <a:off x="3090853" y="2733157"/>
            <a:ext cx="8888495" cy="1506237"/>
            <a:chOff x="-856160" y="3059342"/>
            <a:chExt cx="3761039" cy="1129677"/>
          </a:xfrm>
        </p:grpSpPr>
        <p:sp>
          <p:nvSpPr>
            <p:cNvPr id="21" name="TextBox 20"/>
            <p:cNvSpPr txBox="1"/>
            <p:nvPr/>
          </p:nvSpPr>
          <p:spPr>
            <a:xfrm>
              <a:off x="-834578" y="3059342"/>
              <a:ext cx="3739457" cy="276999"/>
            </a:xfrm>
            <a:prstGeom prst="rect">
              <a:avLst/>
            </a:prstGeom>
            <a:noFill/>
          </p:spPr>
          <p:txBody>
            <a:bodyPr wrap="square" rtlCol="0" anchor="ctr">
              <a:spAutoFit/>
            </a:bodyPr>
            <a:lstStyle/>
            <a:p>
              <a:r>
                <a:rPr lang="en-US" altLang="ko-KR" b="1" dirty="0">
                  <a:solidFill>
                    <a:schemeClr val="bg2">
                      <a:lumMod val="25000"/>
                    </a:schemeClr>
                  </a:solidFill>
                  <a:cs typeface="Arial" pitchFamily="34" charset="0"/>
                </a:rPr>
                <a:t>ELEMEN YANG BOLEH DIAMBIL KIRA</a:t>
              </a:r>
              <a:endParaRPr lang="ko-KR" altLang="en-US" b="1" dirty="0">
                <a:solidFill>
                  <a:schemeClr val="bg2">
                    <a:lumMod val="25000"/>
                  </a:schemeClr>
                </a:solidFill>
                <a:cs typeface="Arial" pitchFamily="34" charset="0"/>
              </a:endParaRPr>
            </a:p>
          </p:txBody>
        </p:sp>
        <p:sp>
          <p:nvSpPr>
            <p:cNvPr id="22" name="TextBox 21"/>
            <p:cNvSpPr txBox="1"/>
            <p:nvPr/>
          </p:nvSpPr>
          <p:spPr>
            <a:xfrm>
              <a:off x="-856160" y="3288773"/>
              <a:ext cx="3739457" cy="900246"/>
            </a:xfrm>
            <a:prstGeom prst="rect">
              <a:avLst/>
            </a:prstGeom>
            <a:noFill/>
          </p:spPr>
          <p:txBody>
            <a:bodyPr wrap="square" rtlCol="0" anchor="ctr">
              <a:spAutoFit/>
            </a:bodyPr>
            <a:lstStyle/>
            <a:p>
              <a:r>
                <a:rPr lang="ms-MY" dirty="0"/>
                <a:t>Pelaporan penilaian kendiri, maklum balas penilai luar dan panel penasihat industri. </a:t>
              </a:r>
            </a:p>
            <a:p>
              <a:r>
                <a:rPr lang="ms-MY" dirty="0"/>
                <a:t>Data kebolehpasaran graduan (</a:t>
              </a:r>
              <a:r>
                <a:rPr lang="ms-MY" i="1" dirty="0"/>
                <a:t>Graduate Employability</a:t>
              </a:r>
              <a:r>
                <a:rPr lang="ms-MY" dirty="0"/>
                <a:t>, GE) dan pelajar bergraduat dalam tempoh (</a:t>
              </a:r>
              <a:r>
                <a:rPr lang="ms-MY" i="1" dirty="0"/>
                <a:t>Graduate on Time</a:t>
              </a:r>
              <a:r>
                <a:rPr lang="ms-MY" dirty="0"/>
                <a:t>, GOT)</a:t>
              </a:r>
              <a:endParaRPr lang="en-US" altLang="ko-KR" dirty="0">
                <a:solidFill>
                  <a:schemeClr val="tx1">
                    <a:lumMod val="75000"/>
                    <a:lumOff val="25000"/>
                  </a:schemeClr>
                </a:solidFill>
                <a:cs typeface="Arial" pitchFamily="34" charset="0"/>
              </a:endParaRPr>
            </a:p>
          </p:txBody>
        </p:sp>
      </p:grpSp>
      <p:grpSp>
        <p:nvGrpSpPr>
          <p:cNvPr id="23" name="Group 22"/>
          <p:cNvGrpSpPr/>
          <p:nvPr/>
        </p:nvGrpSpPr>
        <p:grpSpPr>
          <a:xfrm>
            <a:off x="3090852" y="5146898"/>
            <a:ext cx="9101147" cy="1643868"/>
            <a:chOff x="-259033" y="3962281"/>
            <a:chExt cx="3739454" cy="1232901"/>
          </a:xfrm>
        </p:grpSpPr>
        <p:sp>
          <p:nvSpPr>
            <p:cNvPr id="24" name="TextBox 23"/>
            <p:cNvSpPr txBox="1"/>
            <p:nvPr/>
          </p:nvSpPr>
          <p:spPr>
            <a:xfrm>
              <a:off x="-259033" y="3962281"/>
              <a:ext cx="3739454" cy="276999"/>
            </a:xfrm>
            <a:prstGeom prst="rect">
              <a:avLst/>
            </a:prstGeom>
            <a:noFill/>
          </p:spPr>
          <p:txBody>
            <a:bodyPr wrap="square" rtlCol="0" anchor="ctr">
              <a:spAutoFit/>
            </a:bodyPr>
            <a:lstStyle/>
            <a:p>
              <a:r>
                <a:rPr lang="ms-MY" b="1" dirty="0">
                  <a:solidFill>
                    <a:schemeClr val="accent1">
                      <a:lumMod val="75000"/>
                    </a:schemeClr>
                  </a:solidFill>
                </a:rPr>
                <a:t>KUAT KUASA PELAKSANAAN</a:t>
              </a:r>
              <a:endParaRPr lang="ko-KR" altLang="en-US" b="1" dirty="0">
                <a:solidFill>
                  <a:schemeClr val="accent1">
                    <a:lumMod val="75000"/>
                  </a:schemeClr>
                </a:solidFill>
                <a:cs typeface="Arial" pitchFamily="34" charset="0"/>
              </a:endParaRPr>
            </a:p>
          </p:txBody>
        </p:sp>
        <p:sp>
          <p:nvSpPr>
            <p:cNvPr id="25" name="TextBox 24"/>
            <p:cNvSpPr txBox="1"/>
            <p:nvPr/>
          </p:nvSpPr>
          <p:spPr>
            <a:xfrm>
              <a:off x="-259033" y="4087186"/>
              <a:ext cx="3739454" cy="1107996"/>
            </a:xfrm>
            <a:prstGeom prst="rect">
              <a:avLst/>
            </a:prstGeom>
            <a:noFill/>
          </p:spPr>
          <p:txBody>
            <a:bodyPr wrap="square" rtlCol="0" anchor="ctr">
              <a:spAutoFit/>
            </a:bodyPr>
            <a:lstStyle/>
            <a:p>
              <a:r>
                <a:rPr lang="ms-MY" dirty="0"/>
                <a:t>Kuat kuasa pelaksanaan perubahan kurikulum bermula dengan kohort pengambilan pelajar baharu. </a:t>
              </a:r>
            </a:p>
            <a:p>
              <a:endParaRPr lang="ms-MY" dirty="0"/>
            </a:p>
            <a:p>
              <a:r>
                <a:rPr lang="ms-MY" dirty="0"/>
                <a:t>Namun begitu ia tertakluk atas keputusan Senat atau keperluan badan profesional dan MQA</a:t>
              </a:r>
              <a:r>
                <a:rPr lang="en-US" dirty="0">
                  <a:solidFill>
                    <a:schemeClr val="tx1">
                      <a:lumMod val="75000"/>
                      <a:lumOff val="25000"/>
                    </a:schemeClr>
                  </a:solidFill>
                  <a:cs typeface="Arial" pitchFamily="34" charset="0"/>
                </a:rPr>
                <a:t>.</a:t>
              </a:r>
              <a:endParaRPr lang="en-MY" dirty="0"/>
            </a:p>
          </p:txBody>
        </p:sp>
      </p:grpSp>
      <p:grpSp>
        <p:nvGrpSpPr>
          <p:cNvPr id="26" name="Group 25"/>
          <p:cNvGrpSpPr/>
          <p:nvPr/>
        </p:nvGrpSpPr>
        <p:grpSpPr>
          <a:xfrm>
            <a:off x="3090853" y="4282451"/>
            <a:ext cx="7116572" cy="667048"/>
            <a:chOff x="-264176" y="5083034"/>
            <a:chExt cx="3769043" cy="500286"/>
          </a:xfrm>
        </p:grpSpPr>
        <p:sp>
          <p:nvSpPr>
            <p:cNvPr id="27" name="TextBox 26"/>
            <p:cNvSpPr txBox="1"/>
            <p:nvPr/>
          </p:nvSpPr>
          <p:spPr>
            <a:xfrm>
              <a:off x="-264176" y="5083034"/>
              <a:ext cx="3769043" cy="276999"/>
            </a:xfrm>
            <a:prstGeom prst="rect">
              <a:avLst/>
            </a:prstGeom>
            <a:noFill/>
          </p:spPr>
          <p:txBody>
            <a:bodyPr wrap="square" rtlCol="0" anchor="ctr">
              <a:spAutoFit/>
            </a:bodyPr>
            <a:lstStyle/>
            <a:p>
              <a:r>
                <a:rPr lang="en-US" altLang="ko-KR" b="1" dirty="0">
                  <a:solidFill>
                    <a:schemeClr val="accent4">
                      <a:lumMod val="75000"/>
                    </a:schemeClr>
                  </a:solidFill>
                  <a:cs typeface="Arial" pitchFamily="34" charset="0"/>
                </a:rPr>
                <a:t>TEMPOH/ KEKERAPAN SEMAKAN KURIKULUM</a:t>
              </a:r>
              <a:endParaRPr lang="ko-KR" altLang="en-US" b="1" dirty="0">
                <a:solidFill>
                  <a:schemeClr val="accent4">
                    <a:lumMod val="75000"/>
                  </a:schemeClr>
                </a:solidFill>
                <a:cs typeface="Arial" pitchFamily="34" charset="0"/>
              </a:endParaRPr>
            </a:p>
          </p:txBody>
        </p:sp>
        <p:sp>
          <p:nvSpPr>
            <p:cNvPr id="28" name="TextBox 27"/>
            <p:cNvSpPr txBox="1"/>
            <p:nvPr/>
          </p:nvSpPr>
          <p:spPr>
            <a:xfrm>
              <a:off x="-264176" y="5306321"/>
              <a:ext cx="3769043" cy="276999"/>
            </a:xfrm>
            <a:prstGeom prst="rect">
              <a:avLst/>
            </a:prstGeom>
            <a:noFill/>
          </p:spPr>
          <p:txBody>
            <a:bodyPr wrap="square" rtlCol="0" anchor="ctr">
              <a:spAutoFit/>
            </a:bodyPr>
            <a:lstStyle/>
            <a:p>
              <a:r>
                <a:rPr lang="ms-MY" dirty="0"/>
                <a:t>Sekurang-kurangnya sekali dalam tempoh </a:t>
              </a:r>
              <a:r>
                <a:rPr lang="ms-MY" b="1" dirty="0"/>
                <a:t>TIGA (3) </a:t>
              </a:r>
              <a:r>
                <a:rPr lang="ms-MY" dirty="0"/>
                <a:t>hingga</a:t>
              </a:r>
              <a:r>
                <a:rPr lang="ms-MY" b="1" dirty="0"/>
                <a:t> LIMA (5)</a:t>
              </a:r>
              <a:r>
                <a:rPr lang="ms-MY" dirty="0"/>
                <a:t> tahun</a:t>
              </a:r>
              <a:endParaRPr lang="en-US" altLang="ko-KR" dirty="0">
                <a:solidFill>
                  <a:schemeClr val="tx1">
                    <a:lumMod val="75000"/>
                    <a:lumOff val="25000"/>
                  </a:schemeClr>
                </a:solidFill>
                <a:cs typeface="Arial" pitchFamily="34" charset="0"/>
              </a:endParaRPr>
            </a:p>
          </p:txBody>
        </p:sp>
      </p:grpSp>
      <p:sp>
        <p:nvSpPr>
          <p:cNvPr id="32" name="Rounded Rectangle 20">
            <a:extLst>
              <a:ext uri="{FF2B5EF4-FFF2-40B4-BE49-F238E27FC236}">
                <a16:creationId xmlns:a16="http://schemas.microsoft.com/office/drawing/2014/main" id="{D744FCE9-B6A9-4A97-BFD4-B72D9C665CFC}"/>
              </a:ext>
            </a:extLst>
          </p:cNvPr>
          <p:cNvSpPr>
            <a:spLocks noChangeAspect="1"/>
          </p:cNvSpPr>
          <p:nvPr/>
        </p:nvSpPr>
        <p:spPr>
          <a:xfrm rot="2160000">
            <a:off x="506915" y="4501944"/>
            <a:ext cx="365094" cy="388252"/>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Tree>
    <p:extLst>
      <p:ext uri="{BB962C8B-B14F-4D97-AF65-F5344CB8AC3E}">
        <p14:creationId xmlns:p14="http://schemas.microsoft.com/office/powerpoint/2010/main" val="4271012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8446" y="131209"/>
            <a:ext cx="10515600" cy="1325563"/>
          </a:xfrm>
        </p:spPr>
        <p:txBody>
          <a:bodyPr>
            <a:normAutofit/>
          </a:bodyPr>
          <a:lstStyle/>
          <a:p>
            <a:r>
              <a:rPr lang="ms-MY" sz="4000" b="1" dirty="0"/>
              <a:t>3.2 KEPERLUAN SEMAKAN KURIKULUM</a:t>
            </a:r>
            <a:endParaRPr lang="en-MY" sz="4000" dirty="0"/>
          </a:p>
        </p:txBody>
      </p:sp>
      <p:pic>
        <p:nvPicPr>
          <p:cNvPr id="4" name="Picture 3" descr="../infografik%20GPPA%20edited%2024.7.2018/edited%20rajah/3.2.jpg"/>
          <p:cNvPicPr/>
          <p:nvPr/>
        </p:nvPicPr>
        <p:blipFill rotWithShape="1">
          <a:blip r:embed="rId2" cstate="print">
            <a:extLst>
              <a:ext uri="{28A0092B-C50C-407E-A947-70E740481C1C}">
                <a14:useLocalDpi xmlns:a14="http://schemas.microsoft.com/office/drawing/2010/main" val="0"/>
              </a:ext>
            </a:extLst>
          </a:blip>
          <a:srcRect t="9149" b="13882"/>
          <a:stretch/>
        </p:blipFill>
        <p:spPr bwMode="auto">
          <a:xfrm>
            <a:off x="1737762" y="1179415"/>
            <a:ext cx="8680373" cy="4679125"/>
          </a:xfrm>
          <a:prstGeom prst="rect">
            <a:avLst/>
          </a:prstGeom>
          <a:noFill/>
          <a:ln>
            <a:noFill/>
          </a:ln>
          <a:extLst>
            <a:ext uri="{53640926-AAD7-44D8-BBD7-CCE9431645EC}">
              <a14:shadowObscured xmlns:a14="http://schemas.microsoft.com/office/drawing/2010/main"/>
            </a:ext>
          </a:extLst>
        </p:spPr>
      </p:pic>
      <p:sp>
        <p:nvSpPr>
          <p:cNvPr id="5" name="Rectangle 4">
            <a:extLst>
              <a:ext uri="{FF2B5EF4-FFF2-40B4-BE49-F238E27FC236}">
                <a16:creationId xmlns:a16="http://schemas.microsoft.com/office/drawing/2014/main" id="{8457EDB2-04E1-4791-ACF7-B3BE7D181446}"/>
              </a:ext>
            </a:extLst>
          </p:cNvPr>
          <p:cNvSpPr/>
          <p:nvPr/>
        </p:nvSpPr>
        <p:spPr>
          <a:xfrm>
            <a:off x="1038446" y="5986130"/>
            <a:ext cx="11529238" cy="369332"/>
          </a:xfrm>
          <a:prstGeom prst="rect">
            <a:avLst/>
          </a:prstGeom>
        </p:spPr>
        <p:txBody>
          <a:bodyPr wrap="square">
            <a:spAutoFit/>
          </a:bodyPr>
          <a:lstStyle/>
          <a:p>
            <a:r>
              <a:rPr lang="ms-MY" b="1" dirty="0">
                <a:latin typeface="Arial" panose="020B0604020202020204" pitchFamily="34" charset="0"/>
                <a:ea typeface="Arial" panose="020B0604020202020204" pitchFamily="34" charset="0"/>
              </a:rPr>
              <a:t>Rajah 3.2</a:t>
            </a:r>
            <a:r>
              <a:rPr lang="ms-MY" dirty="0">
                <a:latin typeface="Arial" panose="020B0604020202020204" pitchFamily="34" charset="0"/>
                <a:ea typeface="Arial" panose="020B0604020202020204" pitchFamily="34" charset="0"/>
              </a:rPr>
              <a:t> Faktor Keperluan Yang Perlu Dipertimbangkan Sewaktu Membuat Semakan Kurikulum</a:t>
            </a:r>
            <a:endParaRPr lang="en-US" dirty="0"/>
          </a:p>
        </p:txBody>
      </p:sp>
    </p:spTree>
    <p:extLst>
      <p:ext uri="{BB962C8B-B14F-4D97-AF65-F5344CB8AC3E}">
        <p14:creationId xmlns:p14="http://schemas.microsoft.com/office/powerpoint/2010/main" val="4068954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ms-MY" sz="4000" dirty="0"/>
              <a:t>Perincian keperluan semakan kurikulum adalah seperti berikut:</a:t>
            </a:r>
            <a:endParaRPr lang="en-MY" sz="4000" dirty="0"/>
          </a:p>
        </p:txBody>
      </p:sp>
      <p:graphicFrame>
        <p:nvGraphicFramePr>
          <p:cNvPr id="4" name="Content Placeholder 3">
            <a:extLst>
              <a:ext uri="{FF2B5EF4-FFF2-40B4-BE49-F238E27FC236}">
                <a16:creationId xmlns:a16="http://schemas.microsoft.com/office/drawing/2014/main" id="{0F88B522-D1AE-4B39-B9CD-FEE805172B3C}"/>
              </a:ext>
            </a:extLst>
          </p:cNvPr>
          <p:cNvGraphicFramePr>
            <a:graphicFrameLocks noGrp="1"/>
          </p:cNvGraphicFramePr>
          <p:nvPr>
            <p:ph idx="1"/>
            <p:extLst>
              <p:ext uri="{D42A27DB-BD31-4B8C-83A1-F6EECF244321}">
                <p14:modId xmlns:p14="http://schemas.microsoft.com/office/powerpoint/2010/main" val="91698783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3057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ms-MY" sz="4000" dirty="0"/>
              <a:t>Perincian keperluan semakan kurikulum adalah seperti berikut (samb.)</a:t>
            </a:r>
            <a:endParaRPr lang="en-MY" sz="4000" dirty="0"/>
          </a:p>
        </p:txBody>
      </p:sp>
      <p:graphicFrame>
        <p:nvGraphicFramePr>
          <p:cNvPr id="4" name="Content Placeholder 3">
            <a:extLst>
              <a:ext uri="{FF2B5EF4-FFF2-40B4-BE49-F238E27FC236}">
                <a16:creationId xmlns:a16="http://schemas.microsoft.com/office/drawing/2014/main" id="{0AC976AC-1204-4A09-BF8B-047963AC7C7C}"/>
              </a:ext>
            </a:extLst>
          </p:cNvPr>
          <p:cNvGraphicFramePr>
            <a:graphicFrameLocks noGrp="1"/>
          </p:cNvGraphicFramePr>
          <p:nvPr>
            <p:ph idx="1"/>
            <p:extLst>
              <p:ext uri="{D42A27DB-BD31-4B8C-83A1-F6EECF244321}">
                <p14:modId xmlns:p14="http://schemas.microsoft.com/office/powerpoint/2010/main" val="1272902743"/>
              </p:ext>
            </p:extLst>
          </p:nvPr>
        </p:nvGraphicFramePr>
        <p:xfrm>
          <a:off x="455427" y="1690688"/>
          <a:ext cx="11484935" cy="50078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50142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TotalTime>
  <Words>3515</Words>
  <Application>Microsoft Office PowerPoint</Application>
  <PresentationFormat>Widescreen</PresentationFormat>
  <Paragraphs>448</Paragraphs>
  <Slides>40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맑은 고딕</vt:lpstr>
      <vt:lpstr>Arial</vt:lpstr>
      <vt:lpstr>Calibri</vt:lpstr>
      <vt:lpstr>Calibri Light</vt:lpstr>
      <vt:lpstr>Cambria</vt:lpstr>
      <vt:lpstr>Century Gothic</vt:lpstr>
      <vt:lpstr>Tahoma</vt:lpstr>
      <vt:lpstr>Times New Roman</vt:lpstr>
      <vt:lpstr>Office Theme</vt:lpstr>
      <vt:lpstr>BENGKEL PEMANTAPAN PENAWARAN PROGRAM AKADEMIK UNIVERSITI AWAM 16-19 OKTOBER 2018 KINRARA RESORT PUCHONG</vt:lpstr>
      <vt:lpstr>GARIS PANDUAN PEMBANGUNAN PROGRAM AKADEMIK UNIVERSITI AWAM PERLU DI BACA BERSAMA DENGAN ANTARANYA:</vt:lpstr>
      <vt:lpstr>KANDUNGAN BAB 3 SEMAKAN KURIKULUM PROGRAM AKADEMIK</vt:lpstr>
      <vt:lpstr>3.1 PENGENALAN</vt:lpstr>
      <vt:lpstr>Rajah 3.1: Ringkasan Proses Semakan Kurikulum </vt:lpstr>
      <vt:lpstr>PowerPoint Presentation</vt:lpstr>
      <vt:lpstr>3.2 KEPERLUAN SEMAKAN KURIKULUM</vt:lpstr>
      <vt:lpstr>Perincian keperluan semakan kurikulum adalah seperti berikut:</vt:lpstr>
      <vt:lpstr>Perincian keperluan semakan kurikulum adalah seperti berikut (samb.)</vt:lpstr>
      <vt:lpstr>Perincian keperluan semakan kurikulum adalah seperti berikut (samb.)</vt:lpstr>
      <vt:lpstr>Perincian keperluan semakan kurikulum adalah seperti berikut (samb.)</vt:lpstr>
      <vt:lpstr>Perincian keperluan semakan kurikulum adalah seperti berikut (samb.)</vt:lpstr>
      <vt:lpstr>Perincian keperluan semakan kurikulum adalah seperti berikut (samb.)</vt:lpstr>
      <vt:lpstr>Perincian keperluan semakan kurikulum adalah seperti berikut (samb.)</vt:lpstr>
      <vt:lpstr>DEFINISI JUMUD, BEKU, LUPUS DAN PENAWARAN SEMULA PROGRAM</vt:lpstr>
      <vt:lpstr>Jadual 3.1:  Kriteria Mekanisme Jumud, Beku dan Lupus Program Akademik </vt:lpstr>
      <vt:lpstr>Jadual 3.1:  Kriteria Mekanisme Jumud, Beku dan Lupus Program Akademik (samb.) </vt:lpstr>
      <vt:lpstr>3.3 PANDUAN SEMAKAN KURIKULUM</vt:lpstr>
      <vt:lpstr>PowerPoint Presentation</vt:lpstr>
      <vt:lpstr>PANDUAN PERKARA YANG PERLU DISEMAK </vt:lpstr>
      <vt:lpstr>PANDUAN PERKARA YANG PERLU DISEMAK (samb.)</vt:lpstr>
      <vt:lpstr>PANDUAN PERKARA YANG PERLU DISEMAK (samb.)</vt:lpstr>
      <vt:lpstr>PANDUAN PERKARA YANG PERLU DISEMAK (samb.)</vt:lpstr>
      <vt:lpstr>3.4  PERUBAHAN MAKLUMAT PROGRAM</vt:lpstr>
      <vt:lpstr>3.4.1 Kategori Perubahan Maklumat dan Tindakan UA </vt:lpstr>
      <vt:lpstr>3.4.1 Kategori Perubahan Maklumat dan Tindakan UA (samb.) </vt:lpstr>
      <vt:lpstr>3.4.1 Kategori Perubahan Maklumat dan Tindakan UA (samb.) </vt:lpstr>
      <vt:lpstr>3.4.1 Kategori Perubahan Maklumat dan Tindakan UA (samb.) </vt:lpstr>
      <vt:lpstr>3.4.1 Kategori Perubahan Maklumat dan Tindakan UA (samb.) </vt:lpstr>
      <vt:lpstr>3.4.1 Kategori Perubahan Maklumat dan Tindakan UA (samb.) </vt:lpstr>
      <vt:lpstr>3.4.1 Kategori Perubahan Maklumat dan Tindakan UA (samb.) </vt:lpstr>
      <vt:lpstr>LAMPIRAN 3.2   KERTAS CADANGAN PERMOHONAN SEMAKAN KURIKULUM UNTUK  MESYUARAT JAWATANKUASA PENDIDIKAN TINGGI (JKPT) </vt:lpstr>
      <vt:lpstr>LAMPIRAN 3.2   KERTAS CADANGAN PERMOHONAN SEMAKAN KURIKULUM UNTUK  MESYUARAT JAWATANKUASA PENDIDIKAN TINGGI (JKPT) (samb.) </vt:lpstr>
      <vt:lpstr>LAMPIRAN 3.2   KERTAS CADANGAN PERMOHONAN SEMAKAN KURIKULUM UNTUK  MESYUARAT JAWATANKUASA PENDIDIKAN TINGGI (JKPT) (samb.) </vt:lpstr>
      <vt:lpstr>LAMPIRAN 3.2   KERTAS CADANGAN PERMOHONAN SEMAKAN KURIKULUM UNTUK  MESYUARAT JAWATANKUASA PENDIDIKAN TINGGI (JKPT) (samb.) </vt:lpstr>
      <vt:lpstr>LAMPIRAN 3.2   KERTAS CADANGAN PERMOHONAN SEMAKAN KURIKULUM UNTUK  MESYUARAT JAWATANKUASA PENDIDIKAN TINGGI (JKPT) (samb.) </vt:lpstr>
      <vt:lpstr>LAMPIRAN 3.2   KERTAS CADANGAN PERMOHONAN SEMAKAN KURIKULUM UNTUK  MESYUARAT JAWATANKUASA PENDIDIKAN TINGGI (JKPT) (samb.) </vt:lpstr>
      <vt:lpstr>LAMPIRAN 3.2   KERTAS CADANGAN PERMOHONAN SEMAKAN KURIKULUM UNTUK  MESYUARAT JAWATANKUASA PENDIDIKAN TINGGI (JKPT) (samb.) </vt:lpstr>
      <vt:lpstr>LAMPIRAN 3.4    SENARAI SEMAK DOKUMEN PERMOHONAN SEMAKAN KURIKULUM  UNTUK PERTIMBANGAN JKPT   </vt:lpstr>
      <vt:lpstr>TERIMA KASIH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BENGKEL PEMANTAPAN PENAWARAN PROGRAM AKADEMIK UNIVERSITI AWAM 16-19 OKTOBER 2018 KINRARA RESORT PUCHONG</dc:title>
  <dc:creator>User</dc:creator>
  <cp:lastModifiedBy>User</cp:lastModifiedBy>
  <cp:revision>8</cp:revision>
  <cp:lastPrinted>2018-10-18T06:32:20Z</cp:lastPrinted>
  <dcterms:created xsi:type="dcterms:W3CDTF">2018-10-18T06:30:15Z</dcterms:created>
  <dcterms:modified xsi:type="dcterms:W3CDTF">2019-01-23T07:59:13Z</dcterms:modified>
</cp:coreProperties>
</file>